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handoutMasterIdLst>
    <p:handoutMasterId r:id="rId35"/>
  </p:handoutMasterIdLst>
  <p:sldIdLst>
    <p:sldId id="365" r:id="rId2"/>
    <p:sldId id="342" r:id="rId3"/>
    <p:sldId id="366" r:id="rId4"/>
    <p:sldId id="418" r:id="rId5"/>
    <p:sldId id="419" r:id="rId6"/>
    <p:sldId id="368" r:id="rId7"/>
    <p:sldId id="397" r:id="rId8"/>
    <p:sldId id="370" r:id="rId9"/>
    <p:sldId id="398" r:id="rId10"/>
    <p:sldId id="343" r:id="rId11"/>
    <p:sldId id="408" r:id="rId12"/>
    <p:sldId id="404" r:id="rId13"/>
    <p:sldId id="405" r:id="rId14"/>
    <p:sldId id="406" r:id="rId15"/>
    <p:sldId id="409" r:id="rId16"/>
    <p:sldId id="399" r:id="rId17"/>
    <p:sldId id="400" r:id="rId18"/>
    <p:sldId id="401" r:id="rId19"/>
    <p:sldId id="402" r:id="rId20"/>
    <p:sldId id="403" r:id="rId21"/>
    <p:sldId id="410" r:id="rId22"/>
    <p:sldId id="412" r:id="rId23"/>
    <p:sldId id="414" r:id="rId24"/>
    <p:sldId id="413" r:id="rId25"/>
    <p:sldId id="415" r:id="rId26"/>
    <p:sldId id="416" r:id="rId27"/>
    <p:sldId id="388" r:id="rId28"/>
    <p:sldId id="389" r:id="rId29"/>
    <p:sldId id="396" r:id="rId30"/>
    <p:sldId id="392" r:id="rId31"/>
    <p:sldId id="393" r:id="rId32"/>
    <p:sldId id="395"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B278"/>
    <a:srgbClr val="E48312"/>
    <a:srgbClr val="7CC8EC"/>
    <a:srgbClr val="F02423"/>
    <a:srgbClr val="27B369"/>
    <a:srgbClr val="F6821E"/>
    <a:srgbClr val="E74E3E"/>
    <a:srgbClr val="0EBEA9"/>
    <a:srgbClr val="F47264"/>
    <a:srgbClr val="7BBB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603" autoAdjust="0"/>
    <p:restoredTop sz="94533" autoAdjust="0"/>
  </p:normalViewPr>
  <p:slideViewPr>
    <p:cSldViewPr snapToGrid="0" showGuides="1">
      <p:cViewPr varScale="1">
        <p:scale>
          <a:sx n="76" d="100"/>
          <a:sy n="76" d="100"/>
        </p:scale>
        <p:origin x="1080" y="60"/>
      </p:cViewPr>
      <p:guideLst/>
    </p:cSldViewPr>
  </p:slideViewPr>
  <p:notesTextViewPr>
    <p:cViewPr>
      <p:scale>
        <a:sx n="20" d="100"/>
        <a:sy n="20" d="100"/>
      </p:scale>
      <p:origin x="0" y="0"/>
    </p:cViewPr>
  </p:notesTextViewPr>
  <p:sorterViewPr>
    <p:cViewPr>
      <p:scale>
        <a:sx n="20" d="100"/>
        <a:sy n="20" d="100"/>
      </p:scale>
      <p:origin x="0" y="0"/>
    </p:cViewPr>
  </p:sorterViewPr>
  <p:notesViewPr>
    <p:cSldViewPr snapToGrid="0" showGuides="1">
      <p:cViewPr varScale="1">
        <p:scale>
          <a:sx n="51" d="100"/>
          <a:sy n="51" d="100"/>
        </p:scale>
        <p:origin x="2862"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numRef>
              <c:f>Sheet1!$A$1:$A$65</c:f>
              <c:numCache>
                <c:formatCode>General</c:formatCode>
                <c:ptCount val="65"/>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numCache>
            </c:numRef>
          </c:cat>
          <c:val>
            <c:numRef>
              <c:f>Sheet1!$B$1:$B$65</c:f>
              <c:numCache>
                <c:formatCode>General</c:formatCode>
                <c:ptCount val="65"/>
                <c:pt idx="0">
                  <c:v>25649</c:v>
                </c:pt>
                <c:pt idx="1">
                  <c:v>29877</c:v>
                </c:pt>
                <c:pt idx="2">
                  <c:v>31271</c:v>
                </c:pt>
                <c:pt idx="3">
                  <c:v>33733</c:v>
                </c:pt>
                <c:pt idx="4">
                  <c:v>35327</c:v>
                </c:pt>
                <c:pt idx="5">
                  <c:v>40062</c:v>
                </c:pt>
                <c:pt idx="6">
                  <c:v>38858</c:v>
                </c:pt>
                <c:pt idx="7">
                  <c:v>39846</c:v>
                </c:pt>
                <c:pt idx="8">
                  <c:v>58116</c:v>
                </c:pt>
                <c:pt idx="9">
                  <c:v>58657</c:v>
                </c:pt>
                <c:pt idx="10">
                  <c:v>60769</c:v>
                </c:pt>
                <c:pt idx="11">
                  <c:v>61575</c:v>
                </c:pt>
                <c:pt idx="12">
                  <c:v>62314</c:v>
                </c:pt>
                <c:pt idx="13">
                  <c:v>63070</c:v>
                </c:pt>
                <c:pt idx="14">
                  <c:v>63885</c:v>
                </c:pt>
                <c:pt idx="15">
                  <c:v>65613</c:v>
                </c:pt>
                <c:pt idx="16">
                  <c:v>66323</c:v>
                </c:pt>
                <c:pt idx="17">
                  <c:v>66880</c:v>
                </c:pt>
                <c:pt idx="18">
                  <c:v>100035</c:v>
                </c:pt>
                <c:pt idx="19">
                  <c:v>99251</c:v>
                </c:pt>
                <c:pt idx="20">
                  <c:v>101651</c:v>
                </c:pt>
                <c:pt idx="21">
                  <c:v>105699</c:v>
                </c:pt>
                <c:pt idx="22">
                  <c:v>107424</c:v>
                </c:pt>
                <c:pt idx="23">
                  <c:v>110975</c:v>
                </c:pt>
                <c:pt idx="24">
                  <c:v>140073</c:v>
                </c:pt>
                <c:pt idx="25">
                  <c:v>133446</c:v>
                </c:pt>
                <c:pt idx="26">
                  <c:v>143328</c:v>
                </c:pt>
                <c:pt idx="27">
                  <c:v>162274</c:v>
                </c:pt>
                <c:pt idx="28">
                  <c:v>223377</c:v>
                </c:pt>
                <c:pt idx="29">
                  <c:v>260479</c:v>
                </c:pt>
                <c:pt idx="30">
                  <c:v>332642</c:v>
                </c:pt>
                <c:pt idx="31">
                  <c:v>352082</c:v>
                </c:pt>
                <c:pt idx="32">
                  <c:v>407225</c:v>
                </c:pt>
                <c:pt idx="33">
                  <c:v>472370</c:v>
                </c:pt>
                <c:pt idx="34">
                  <c:v>478345</c:v>
                </c:pt>
                <c:pt idx="35">
                  <c:v>495184</c:v>
                </c:pt>
                <c:pt idx="36">
                  <c:v>470923</c:v>
                </c:pt>
                <c:pt idx="37">
                  <c:v>560970</c:v>
                </c:pt>
                <c:pt idx="38">
                  <c:v>599464</c:v>
                </c:pt>
                <c:pt idx="39">
                  <c:v>629323</c:v>
                </c:pt>
                <c:pt idx="40">
                  <c:v>671116</c:v>
                </c:pt>
                <c:pt idx="41">
                  <c:v>692401</c:v>
                </c:pt>
                <c:pt idx="42">
                  <c:v>736381</c:v>
                </c:pt>
                <c:pt idx="43">
                  <c:v>793620</c:v>
                </c:pt>
                <c:pt idx="44">
                  <c:v>869083</c:v>
                </c:pt>
                <c:pt idx="45">
                  <c:v>940619</c:v>
                </c:pt>
                <c:pt idx="46">
                  <c:v>1007677</c:v>
                </c:pt>
                <c:pt idx="47">
                  <c:v>984437</c:v>
                </c:pt>
                <c:pt idx="48">
                  <c:v>997841</c:v>
                </c:pt>
                <c:pt idx="49">
                  <c:v>1048679</c:v>
                </c:pt>
                <c:pt idx="50">
                  <c:v>1100902</c:v>
                </c:pt>
                <c:pt idx="51">
                  <c:v>1220456</c:v>
                </c:pt>
                <c:pt idx="52">
                  <c:v>1338394</c:v>
                </c:pt>
                <c:pt idx="53">
                  <c:v>1448504</c:v>
                </c:pt>
                <c:pt idx="54">
                  <c:v>1717028</c:v>
                </c:pt>
                <c:pt idx="55">
                  <c:v>1895848</c:v>
                </c:pt>
                <c:pt idx="56">
                  <c:v>2092274</c:v>
                </c:pt>
                <c:pt idx="57">
                  <c:v>2214785</c:v>
                </c:pt>
                <c:pt idx="58">
                  <c:v>2407698</c:v>
                </c:pt>
                <c:pt idx="59">
                  <c:v>2477392</c:v>
                </c:pt>
                <c:pt idx="60">
                  <c:v>2545967</c:v>
                </c:pt>
              </c:numCache>
            </c:numRef>
          </c:val>
        </c:ser>
        <c:dLbls>
          <c:showLegendKey val="0"/>
          <c:showVal val="0"/>
          <c:showCatName val="0"/>
          <c:showSerName val="0"/>
          <c:showPercent val="0"/>
          <c:showBubbleSize val="0"/>
        </c:dLbls>
        <c:gapWidth val="100"/>
        <c:overlap val="-24"/>
        <c:axId val="113894896"/>
        <c:axId val="113895456"/>
      </c:barChart>
      <c:dateAx>
        <c:axId val="113894896"/>
        <c:scaling>
          <c:orientation val="minMax"/>
        </c:scaling>
        <c:delete val="0"/>
        <c:axPos val="b"/>
        <c:majorGridlines>
          <c:spPr>
            <a:ln w="9525" cap="flat" cmpd="sng" algn="ctr">
              <a:solidFill>
                <a:schemeClr val="tx1">
                  <a:lumMod val="15000"/>
                  <a:lumOff val="8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3895456"/>
        <c:crosses val="autoZero"/>
        <c:auto val="0"/>
        <c:lblOffset val="100"/>
        <c:baseTimeUnit val="days"/>
      </c:dateAx>
      <c:valAx>
        <c:axId val="113895456"/>
        <c:scaling>
          <c:orientation val="minMax"/>
          <c:max val="3000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n-US"/>
          </a:p>
        </c:txPr>
        <c:crossAx val="113894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66C23F-2943-41AE-8A50-594A3BF50A65}" type="datetimeFigureOut">
              <a:rPr lang="en-GB" smtClean="0"/>
              <a:t>29/05/2017</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0A507B-2379-4D1E-BC8D-2A6EF20C4C9D}" type="slidenum">
              <a:rPr lang="en-GB" smtClean="0"/>
              <a:t>‹#›</a:t>
            </a:fld>
            <a:endParaRPr lang="en-GB"/>
          </a:p>
        </p:txBody>
      </p:sp>
    </p:spTree>
    <p:extLst>
      <p:ext uri="{BB962C8B-B14F-4D97-AF65-F5344CB8AC3E}">
        <p14:creationId xmlns:p14="http://schemas.microsoft.com/office/powerpoint/2010/main" val="3688153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8B4F4-0E37-45D0-A03B-BC6109B7B9EC}" type="datetimeFigureOut">
              <a:rPr lang="en-GB" smtClean="0"/>
              <a:t>29/05/2017</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1AAE0B-E3A9-415E-BF9D-35A66B2C4B2F}" type="slidenum">
              <a:rPr lang="en-GB" smtClean="0"/>
              <a:t>‹#›</a:t>
            </a:fld>
            <a:endParaRPr lang="en-GB"/>
          </a:p>
        </p:txBody>
      </p:sp>
    </p:spTree>
    <p:extLst>
      <p:ext uri="{BB962C8B-B14F-4D97-AF65-F5344CB8AC3E}">
        <p14:creationId xmlns:p14="http://schemas.microsoft.com/office/powerpoint/2010/main" val="925507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Aquaculture is a very significant sector in the Philippines’ fisheries scene and the most dynamic ever since the deterioration of fish yield from marine fisheries starting 1976 (</a:t>
            </a:r>
            <a:r>
              <a:rPr lang="en-US" sz="1200" kern="1200" dirty="0" err="1" smtClean="0">
                <a:solidFill>
                  <a:schemeClr val="tx1"/>
                </a:solidFill>
                <a:effectLst/>
                <a:latin typeface="+mn-lt"/>
                <a:ea typeface="+mn-ea"/>
                <a:cs typeface="+mn-cs"/>
              </a:rPr>
              <a:t>Aypa</a:t>
            </a:r>
            <a:r>
              <a:rPr lang="en-US" sz="1200" kern="1200" dirty="0" smtClean="0">
                <a:solidFill>
                  <a:schemeClr val="tx1"/>
                </a:solidFill>
                <a:effectLst/>
                <a:latin typeface="+mn-lt"/>
                <a:ea typeface="+mn-ea"/>
                <a:cs typeface="+mn-cs"/>
              </a:rPr>
              <a:t>, 1995).  The Philippines’ 0.815 million metric tons aquaculture production of fish, crustaceans and mollusks in 2013 ranked 11th in the world and a 1.16% share to the total global aquaculture production of 70.2 million metric tons (DA-BFAR, 2014). The overall value of the country’s aquaculture production of fish, crustaceans and mollusks has amounted to over 1.98 billion dollars (DA-BFAR, 2014). As compared to marine fisheries, aquaculture is a more manageable and controllable system of fish production (</a:t>
            </a:r>
            <a:r>
              <a:rPr lang="en-US" sz="1200" kern="1200" dirty="0" err="1" smtClean="0">
                <a:solidFill>
                  <a:schemeClr val="tx1"/>
                </a:solidFill>
                <a:effectLst/>
                <a:latin typeface="+mn-lt"/>
                <a:ea typeface="+mn-ea"/>
                <a:cs typeface="+mn-cs"/>
              </a:rPr>
              <a:t>Aypa</a:t>
            </a:r>
            <a:r>
              <a:rPr lang="en-US" sz="1200" kern="1200" dirty="0" smtClean="0">
                <a:solidFill>
                  <a:schemeClr val="tx1"/>
                </a:solidFill>
                <a:effectLst/>
                <a:latin typeface="+mn-lt"/>
                <a:ea typeface="+mn-ea"/>
                <a:cs typeface="+mn-cs"/>
              </a:rPr>
              <a:t>, 1995).</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With the decline of marine fisheries, and the rise in fishpond aquaculture, some of our mangrove forests have been converted into fishponds. Although there are legal methods in converting mangrove forests into fishponds aiming at protecting and avoiding exhaustion of our coastal resources, mangrove forest cover in the Philippines has still declined substantially during the last century (Brown and Fischer 1918; DENR 1988 as cited by White, 2004). From an estimated 450,000 ha of mangroves in 1918, less than 140,000 ha exist. At present, 95% of the remaining mangroves are secondary growth and only 5% are old or primary mangroves that are mostly found in Palawan (White, 2004).</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short, what do we want to solve? Mangrove Deforestation.</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How do we solve it? Converting abandoned brackish water fishpond into mangrove areas.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may not really solve it but I’ll be presenting one way that we might be able to help.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study was conducted in a small coastal city in the province of Negros Occidental in the Philippines. Victorias City has an area of 103.55 km.² and a coastal line of approximately  9,453 meters. Victorias City was chosen as the study site because it has a very rich mangrove cover with a total of 2.71 km.². It also has a lot of fishponds present approximately 441 individual ponds covering a total area of approximately 3.29 km.².</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t>
            </a:r>
            <a:r>
              <a:rPr lang="en-US" sz="1200" kern="1200" dirty="0" err="1" smtClean="0">
                <a:solidFill>
                  <a:schemeClr val="tx1"/>
                </a:solidFill>
                <a:effectLst/>
                <a:latin typeface="+mn-lt"/>
                <a:ea typeface="+mn-ea"/>
                <a:cs typeface="+mn-cs"/>
              </a:rPr>
              <a:t>lidar</a:t>
            </a:r>
            <a:r>
              <a:rPr lang="en-US" sz="1200" kern="1200" dirty="0" smtClean="0">
                <a:solidFill>
                  <a:schemeClr val="tx1"/>
                </a:solidFill>
                <a:effectLst/>
                <a:latin typeface="+mn-lt"/>
                <a:ea typeface="+mn-ea"/>
                <a:cs typeface="+mn-cs"/>
              </a:rPr>
              <a:t> derivatives generated from the </a:t>
            </a:r>
            <a:r>
              <a:rPr lang="en-US" sz="1200" kern="1200" dirty="0" err="1" smtClean="0">
                <a:solidFill>
                  <a:schemeClr val="tx1"/>
                </a:solidFill>
                <a:effectLst/>
                <a:latin typeface="+mn-lt"/>
                <a:ea typeface="+mn-ea"/>
                <a:cs typeface="+mn-cs"/>
              </a:rPr>
              <a:t>las</a:t>
            </a:r>
            <a:r>
              <a:rPr lang="en-US" sz="1200" kern="1200" dirty="0" smtClean="0">
                <a:solidFill>
                  <a:schemeClr val="tx1"/>
                </a:solidFill>
                <a:effectLst/>
                <a:latin typeface="+mn-lt"/>
                <a:ea typeface="+mn-ea"/>
                <a:cs typeface="+mn-cs"/>
              </a:rPr>
              <a:t> files were Digital Surface Model, Digital Terrain Model, Canopy Height Model, Intensity, and Number of Returns. The images in the screen are subsets of the aforementioned layers.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also have rugosity, slope, slope of slope and one band PCA of Digital Surface Mode, Slope of Slope and Rugosity.</a:t>
            </a:r>
          </a:p>
          <a:p>
            <a:r>
              <a:rPr lang="en-US" sz="1200" kern="1200" dirty="0" smtClean="0">
                <a:solidFill>
                  <a:schemeClr val="tx1"/>
                </a:solidFill>
                <a:effectLst/>
                <a:latin typeface="+mn-lt"/>
                <a:ea typeface="+mn-ea"/>
                <a:cs typeface="+mn-cs"/>
              </a:rPr>
              <a:t>For the Euclidean Distance from Mangroves: we retrieved the Mangroves shapefiles from Pada et al. (2016). The Euclidean distance layer will be used to check for the distance of the extracted fishpond shapefiles from the mangrove forest.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fishponds were extracted using Object-based Image Analysis. Before segmentation, shapefiles for mangroves and fishponds were also added as thematic layers.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derivatives was first checked for regions with no LiDAR data. Using the Digital Surface Model, all pixels with values less than or equal to zero were classified as No Data. Afterwards, the portion of the image with LiDAR data was segmented. Using multi-resolution segmentation we divided the image into objects. Thematic layers for River and Mangroves were also used. A scale parameter of 75 was implemented with composition of homogeneity criterion for shape of 0.4 and compactness of 0.1.</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objects were then classified to short, mid and tall. Objects with CHM values less than or equal to 0.3 was classified as short, objects values greater than 0.3 and less than or equal to 1 was classified to mid and all objects chm value greater than 1 was classified as tall.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Short objects that are within the river thematic layer was then assigned as rivers.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Afterwards, all short objects with mean slope less than or equal to 6 were classified as water and all the water objects that has an asymmetry greater than or equal to 0.6 and mean PCA greater than 63 was assigned as dikes.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All inland water was classified as depressions or candidates for fishponds. These candidates went through a cleanup process. The cleanup methodology will depend on the area however some noticeable layers can be used such as mean DTM, mean slope of slope and area. After cleaning up, all depressions were reclassified into fishponds.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abandoned fishpond were then classified from the extracted fishpond. All fishponds with mean slope of slope greater than 40 was assigned as candidates. Since most vegetated fishponds have higher slope of slope values due to some trees and other objects inside the fishpond box.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All objects with mean CHM less than 0.022 was removed from the candidates. Objects with rectangular fit less than 0.4 was also removed. Objects with length over width value greater than 6.37 was also removed. Furthermore, the final objects that were classified as abandoned were exported with their mean Euclidean distance for mangroves value.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 study generated a shapefile that contains possible reversion sites for mangroves. All of the classified abandoned fishpond sites contained vegetation when checked with the existing Orthographic photograph with 0.5 m resolution.  From the 441 extracted fishponds 57 were classified as abandoned. From the total fishponds area of 3.29 km.² it was found out that 0.45 km.² of it was already vegetated resulting into 13% of the total fishpond area to be vegetated.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If these sites will be used for mangrove reversion efforts, the Euclidean distance of the sites from mangroves will be very helpful. The green areas in the image above are nearer to the mangroves while the red ones are farther.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In conclusion, the fishponds were extracted from LiDAR data using object based image analysis and was further classified as to which is abandoned by checking the vegetation through elevation models. The features that were most helpful in delineating the abandoned fishponds from the functional fishponds were mean slope of slope, mean canopy height model, rectangular fit and length/width ratio. The process resulted in successfully identifying 57 fishponds that were abandoned based on the criterions stated in the methodology of this study. Furthermore, the Euclidean distance layer is useful in identifying which features are closest to the existing mangroves. Through the workflow presented in this study, mangrove reversion sites were successfully identified by using LiDAR data.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 further studies, the fishpond lease agreements could be used as a thematic layer so as to identify illegal fishponds and reclaiming them for mangrove reversion sites. Tidal zones shall also be considered in creating a suitability analysis. There are a lot of possible factors that shall be included in the study but due to lack of data, time and financial capability, these weren’t acquired. However, initial steps for using the high resolution LiDAR data are already presented in the study thus it will be easier to replicate once more data for other factors are acquired.</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a:t>
            </a:r>
          </a:p>
          <a:p>
            <a:r>
              <a:rPr lang="en-US" sz="1200" kern="1200" smtClean="0">
                <a:solidFill>
                  <a:schemeClr val="tx1"/>
                </a:solidFill>
                <a:effectLst/>
                <a:latin typeface="+mn-lt"/>
                <a:ea typeface="+mn-ea"/>
                <a:cs typeface="+mn-cs"/>
              </a:rPr>
              <a:t> </a:t>
            </a:r>
          </a:p>
          <a:p>
            <a:endParaRPr lang="en-US"/>
          </a:p>
        </p:txBody>
      </p:sp>
      <p:sp>
        <p:nvSpPr>
          <p:cNvPr id="4" name="Slide Number Placeholder 3"/>
          <p:cNvSpPr>
            <a:spLocks noGrp="1"/>
          </p:cNvSpPr>
          <p:nvPr>
            <p:ph type="sldNum" sz="quarter" idx="10"/>
          </p:nvPr>
        </p:nvSpPr>
        <p:spPr/>
        <p:txBody>
          <a:bodyPr/>
          <a:lstStyle/>
          <a:p>
            <a:fld id="{F01AAE0B-E3A9-415E-BF9D-35A66B2C4B2F}" type="slidenum">
              <a:rPr lang="en-GB" smtClean="0"/>
              <a:t>1</a:t>
            </a:fld>
            <a:endParaRPr lang="en-GB"/>
          </a:p>
        </p:txBody>
      </p:sp>
    </p:spTree>
    <p:extLst>
      <p:ext uri="{BB962C8B-B14F-4D97-AF65-F5344CB8AC3E}">
        <p14:creationId xmlns:p14="http://schemas.microsoft.com/office/powerpoint/2010/main" val="3224835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0100" y="596903"/>
            <a:ext cx="6613574" cy="505969"/>
          </a:xfrm>
        </p:spPr>
        <p:txBody>
          <a:bodyPr lIns="0" rIns="0" anchor="ctr">
            <a:noAutofit/>
          </a:bodyPr>
          <a:lstStyle>
            <a:lvl1pPr algn="l">
              <a:defRPr sz="3600" b="0">
                <a:solidFill>
                  <a:schemeClr val="accent1"/>
                </a:solidFill>
                <a:latin typeface="Calibri Light" panose="020F0302020204030204" pitchFamily="34" charset="0"/>
                <a:ea typeface="Open Sans Light" panose="020B0306030504020204" pitchFamily="34" charset="0"/>
                <a:cs typeface="Open Sans Light" panose="020B0306030504020204" pitchFamily="34" charset="0"/>
              </a:defRPr>
            </a:lvl1pPr>
          </a:lstStyle>
          <a:p>
            <a:r>
              <a:rPr lang="en-US" dirty="0" smtClean="0"/>
              <a:t>Write Your Title Here</a:t>
            </a:r>
            <a:endParaRPr lang="en-GB" dirty="0"/>
          </a:p>
        </p:txBody>
      </p:sp>
      <p:sp>
        <p:nvSpPr>
          <p:cNvPr id="13" name="Text Placeholder 12"/>
          <p:cNvSpPr>
            <a:spLocks noGrp="1"/>
          </p:cNvSpPr>
          <p:nvPr>
            <p:ph type="body" sz="quarter" idx="11" hasCustomPrompt="1"/>
          </p:nvPr>
        </p:nvSpPr>
        <p:spPr>
          <a:xfrm>
            <a:off x="800101" y="1861626"/>
            <a:ext cx="3409657" cy="516988"/>
          </a:xfrm>
        </p:spPr>
        <p:txBody>
          <a:bodyPr lIns="0" rIns="0">
            <a:normAutofit/>
          </a:bodyPr>
          <a:lstStyle>
            <a:lvl1pPr marL="0" indent="0">
              <a:buNone/>
              <a:defRPr sz="1600" b="0" baseline="0">
                <a:solidFill>
                  <a:schemeClr val="accent1"/>
                </a:solidFill>
                <a:latin typeface="Calibri" panose="020F0502020204030204" pitchFamily="34"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18" name="Text Placeholder 12"/>
          <p:cNvSpPr>
            <a:spLocks noGrp="1"/>
          </p:cNvSpPr>
          <p:nvPr>
            <p:ph type="body" sz="quarter" idx="13" hasCustomPrompt="1"/>
          </p:nvPr>
        </p:nvSpPr>
        <p:spPr>
          <a:xfrm>
            <a:off x="4934245" y="1861626"/>
            <a:ext cx="3409657" cy="516988"/>
          </a:xfrm>
        </p:spPr>
        <p:txBody>
          <a:bodyPr lIns="0" rIns="0">
            <a:normAutofit/>
          </a:bodyPr>
          <a:lstStyle>
            <a:lvl1pPr marL="0" indent="0" algn="r">
              <a:buNone/>
              <a:defRPr sz="1600" b="0" baseline="0">
                <a:solidFill>
                  <a:schemeClr val="accent1"/>
                </a:solidFill>
                <a:latin typeface="Calibri" panose="020F0502020204030204" pitchFamily="34" charset="0"/>
              </a:defRPr>
            </a:lvl1pPr>
            <a:lvl2pPr marL="457198" indent="0">
              <a:buNone/>
              <a:defRPr/>
            </a:lvl2pPr>
            <a:lvl3pPr marL="914395" indent="0">
              <a:buNone/>
              <a:defRPr/>
            </a:lvl3pPr>
            <a:lvl4pPr marL="1371592" indent="0">
              <a:buNone/>
              <a:defRPr/>
            </a:lvl4pPr>
            <a:lvl5pPr marL="1828789" indent="0">
              <a:buNone/>
              <a:defRPr/>
            </a:lvl5pPr>
          </a:lstStyle>
          <a:p>
            <a:pPr lvl="0"/>
            <a:r>
              <a:rPr lang="en-US" dirty="0" smtClean="0"/>
              <a:t>Write Your Article Title Here</a:t>
            </a:r>
            <a:endParaRPr lang="en-GB" dirty="0"/>
          </a:p>
        </p:txBody>
      </p:sp>
      <p:sp>
        <p:nvSpPr>
          <p:cNvPr id="8" name="TextBox 7"/>
          <p:cNvSpPr txBox="1"/>
          <p:nvPr userDrawn="1"/>
        </p:nvSpPr>
        <p:spPr>
          <a:xfrm>
            <a:off x="1199204" y="6207129"/>
            <a:ext cx="385659" cy="123111"/>
          </a:xfrm>
          <a:prstGeom prst="rect">
            <a:avLst/>
          </a:prstGeom>
          <a:noFill/>
        </p:spPr>
        <p:txBody>
          <a:bodyPr wrap="square" lIns="0" tIns="0" rIns="0" bIns="0" rtlCol="0">
            <a:spAutoFit/>
          </a:bodyPr>
          <a:lstStyle/>
          <a:p>
            <a:r>
              <a:rPr lang="en-GB" sz="800" b="0" dirty="0" smtClean="0">
                <a:solidFill>
                  <a:schemeClr val="tx1">
                    <a:lumMod val="75000"/>
                    <a:lumOff val="25000"/>
                  </a:schemeClr>
                </a:solidFill>
                <a:latin typeface="Calibri Light" panose="020F0302020204030204" pitchFamily="34" charset="0"/>
              </a:rPr>
              <a:t>UP</a:t>
            </a:r>
            <a:r>
              <a:rPr lang="en-GB" sz="800" b="0" baseline="0" dirty="0" smtClean="0">
                <a:solidFill>
                  <a:schemeClr val="tx1">
                    <a:lumMod val="75000"/>
                    <a:lumOff val="25000"/>
                  </a:schemeClr>
                </a:solidFill>
                <a:latin typeface="Calibri Light" panose="020F0302020204030204" pitchFamily="34" charset="0"/>
              </a:rPr>
              <a:t> Cebu</a:t>
            </a:r>
            <a:endParaRPr lang="en-GB" sz="800" b="0" dirty="0">
              <a:solidFill>
                <a:schemeClr val="tx1">
                  <a:lumMod val="75000"/>
                  <a:lumOff val="25000"/>
                </a:schemeClr>
              </a:solidFill>
              <a:latin typeface="Calibri Light" panose="020F0302020204030204" pitchFamily="34" charset="0"/>
            </a:endParaRPr>
          </a:p>
        </p:txBody>
      </p:sp>
      <p:sp>
        <p:nvSpPr>
          <p:cNvPr id="9" name="TextBox 8"/>
          <p:cNvSpPr txBox="1"/>
          <p:nvPr userDrawn="1"/>
        </p:nvSpPr>
        <p:spPr>
          <a:xfrm>
            <a:off x="1199204" y="6329364"/>
            <a:ext cx="701034" cy="130805"/>
          </a:xfrm>
          <a:prstGeom prst="rect">
            <a:avLst/>
          </a:prstGeom>
          <a:noFill/>
        </p:spPr>
        <p:txBody>
          <a:bodyPr wrap="square" lIns="0" tIns="0" rIns="0" bIns="0" rtlCol="0">
            <a:spAutoFit/>
          </a:bodyPr>
          <a:lstStyle/>
          <a:p>
            <a:r>
              <a:rPr lang="en-GB" sz="850" b="0" dirty="0" smtClean="0">
                <a:solidFill>
                  <a:schemeClr val="tx1">
                    <a:lumMod val="65000"/>
                    <a:lumOff val="35000"/>
                  </a:schemeClr>
                </a:solidFill>
                <a:latin typeface="Calibri Light" panose="020F0302020204030204" pitchFamily="34" charset="0"/>
              </a:rPr>
              <a:t>Phil LiDAR 2</a:t>
            </a:r>
            <a:endParaRPr lang="en-GB" sz="850" b="0" dirty="0">
              <a:solidFill>
                <a:schemeClr val="tx1">
                  <a:lumMod val="65000"/>
                  <a:lumOff val="35000"/>
                </a:schemeClr>
              </a:solidFill>
              <a:latin typeface="Calibri Light" panose="020F0302020204030204" pitchFamily="34" charset="0"/>
            </a:endParaRPr>
          </a:p>
        </p:txBody>
      </p:sp>
      <p:sp>
        <p:nvSpPr>
          <p:cNvPr id="10" name="TextBox 9"/>
          <p:cNvSpPr txBox="1"/>
          <p:nvPr userDrawn="1"/>
        </p:nvSpPr>
        <p:spPr>
          <a:xfrm>
            <a:off x="3765348" y="6291976"/>
            <a:ext cx="1602530" cy="246221"/>
          </a:xfrm>
          <a:prstGeom prst="rect">
            <a:avLst/>
          </a:prstGeom>
          <a:noFill/>
        </p:spPr>
        <p:txBody>
          <a:bodyPr wrap="square" lIns="0" tIns="0" rIns="0" bIns="0" rtlCol="0">
            <a:spAutoFit/>
          </a:bodyPr>
          <a:lstStyle/>
          <a:p>
            <a:pPr lvl="0" algn="ctr">
              <a:defRPr sz="1800">
                <a:solidFill>
                  <a:srgbClr val="000000"/>
                </a:solidFill>
              </a:defRPr>
            </a:pPr>
            <a:r>
              <a:rPr lang="en-GB" sz="800" dirty="0" smtClean="0">
                <a:solidFill>
                  <a:srgbClr val="53585F"/>
                </a:solidFill>
                <a:latin typeface="Calibri Light" panose="020F0302020204030204" pitchFamily="34" charset="0"/>
              </a:rPr>
              <a:t>Mangrove Reversion from </a:t>
            </a:r>
          </a:p>
          <a:p>
            <a:pPr lvl="0" algn="ctr">
              <a:defRPr sz="1800">
                <a:solidFill>
                  <a:srgbClr val="000000"/>
                </a:solidFill>
              </a:defRPr>
            </a:pPr>
            <a:r>
              <a:rPr lang="en-GB" sz="800" dirty="0" smtClean="0">
                <a:solidFill>
                  <a:srgbClr val="53585F"/>
                </a:solidFill>
                <a:latin typeface="Calibri Light" panose="020F0302020204030204" pitchFamily="34" charset="0"/>
              </a:rPr>
              <a:t>Abandoned Brackish Water Ponds</a:t>
            </a:r>
            <a:endParaRPr lang="en-GB" sz="800" dirty="0">
              <a:solidFill>
                <a:srgbClr val="53585F"/>
              </a:solidFill>
              <a:latin typeface="Calibri Light" panose="020F0302020204030204" pitchFamily="34" charset="0"/>
            </a:endParaRP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0100" y="6153981"/>
            <a:ext cx="347606" cy="350766"/>
          </a:xfrm>
          <a:prstGeom prst="rect">
            <a:avLst/>
          </a:prstGeom>
        </p:spPr>
      </p:pic>
    </p:spTree>
    <p:extLst>
      <p:ext uri="{BB962C8B-B14F-4D97-AF65-F5344CB8AC3E}">
        <p14:creationId xmlns:p14="http://schemas.microsoft.com/office/powerpoint/2010/main" val="3532805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2" userDrawn="1">
          <p15:clr>
            <a:srgbClr val="FBAE40"/>
          </p15:clr>
        </p15:guide>
        <p15:guide id="2" pos="504" userDrawn="1">
          <p15:clr>
            <a:srgbClr val="FBAE40"/>
          </p15:clr>
        </p15:guide>
        <p15:guide id="3" pos="5256" userDrawn="1">
          <p15:clr>
            <a:srgbClr val="FBAE40"/>
          </p15:clr>
        </p15:guide>
        <p15:guide id="4" orient="horz" pos="3888" userDrawn="1">
          <p15:clr>
            <a:srgbClr val="FBAE40"/>
          </p15:clr>
        </p15:guide>
        <p15:guide id="5" orient="horz" pos="1392" userDrawn="1">
          <p15:clr>
            <a:srgbClr val="FBAE40"/>
          </p15:clr>
        </p15:guide>
        <p15:guide id="6"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198" indent="0">
              <a:buNone/>
              <a:defRPr sz="2800"/>
            </a:lvl2pPr>
            <a:lvl3pPr marL="914395" indent="0">
              <a:buNone/>
              <a:defRPr sz="2400"/>
            </a:lvl3pPr>
            <a:lvl4pPr marL="1371592" indent="0">
              <a:buNone/>
              <a:defRPr sz="2000"/>
            </a:lvl4pPr>
            <a:lvl5pPr marL="1828789" indent="0">
              <a:buNone/>
              <a:defRPr sz="2000"/>
            </a:lvl5pPr>
            <a:lvl6pPr marL="2285987" indent="0">
              <a:buNone/>
              <a:defRPr sz="2000"/>
            </a:lvl6pPr>
            <a:lvl7pPr marL="2743185" indent="0">
              <a:buNone/>
              <a:defRPr sz="2000"/>
            </a:lvl7pPr>
            <a:lvl8pPr marL="3200381" indent="0">
              <a:buNone/>
              <a:defRPr sz="2000"/>
            </a:lvl8pPr>
            <a:lvl9pPr marL="3657579"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08885242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3940344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241237919"/>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8643" y="662588"/>
            <a:ext cx="4857457"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smtClean="0"/>
              <a:t>Everything About Us</a:t>
            </a:r>
            <a:endParaRPr lang="en-US" dirty="0"/>
          </a:p>
        </p:txBody>
      </p:sp>
      <p:sp>
        <p:nvSpPr>
          <p:cNvPr id="3" name="Subtitle 2"/>
          <p:cNvSpPr>
            <a:spLocks noGrp="1"/>
          </p:cNvSpPr>
          <p:nvPr>
            <p:ph type="subTitle" idx="1" hasCustomPrompt="1"/>
          </p:nvPr>
        </p:nvSpPr>
        <p:spPr>
          <a:xfrm>
            <a:off x="768643" y="1418145"/>
            <a:ext cx="4578057"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8" name="Text Placeholder 3"/>
          <p:cNvSpPr>
            <a:spLocks noGrp="1"/>
          </p:cNvSpPr>
          <p:nvPr>
            <p:ph type="body" sz="half" idx="2" hasCustomPrompt="1"/>
          </p:nvPr>
        </p:nvSpPr>
        <p:spPr>
          <a:xfrm>
            <a:off x="768643" y="2090891"/>
            <a:ext cx="2330157"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0" name="Text Placeholder 2"/>
          <p:cNvSpPr>
            <a:spLocks noGrp="1"/>
          </p:cNvSpPr>
          <p:nvPr>
            <p:ph type="body" idx="10" hasCustomPrompt="1"/>
          </p:nvPr>
        </p:nvSpPr>
        <p:spPr>
          <a:xfrm>
            <a:off x="768643" y="1776285"/>
            <a:ext cx="3868340"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3" name="Text Placeholder 3"/>
          <p:cNvSpPr>
            <a:spLocks noGrp="1"/>
          </p:cNvSpPr>
          <p:nvPr>
            <p:ph type="body" sz="half" idx="11" hasCustomPrompt="1"/>
          </p:nvPr>
        </p:nvSpPr>
        <p:spPr>
          <a:xfrm>
            <a:off x="768643" y="4335616"/>
            <a:ext cx="2330157"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4" name="Text Placeholder 2"/>
          <p:cNvSpPr>
            <a:spLocks noGrp="1"/>
          </p:cNvSpPr>
          <p:nvPr>
            <p:ph type="body" idx="12" hasCustomPrompt="1"/>
          </p:nvPr>
        </p:nvSpPr>
        <p:spPr>
          <a:xfrm>
            <a:off x="768643" y="4021010"/>
            <a:ext cx="3868340"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8" name="Text Placeholder 4"/>
          <p:cNvSpPr>
            <a:spLocks noGrp="1"/>
          </p:cNvSpPr>
          <p:nvPr>
            <p:ph type="body" sz="quarter" idx="3" hasCustomPrompt="1"/>
          </p:nvPr>
        </p:nvSpPr>
        <p:spPr>
          <a:xfrm>
            <a:off x="768643" y="2954052"/>
            <a:ext cx="5163741"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Everything About Us</a:t>
            </a:r>
          </a:p>
        </p:txBody>
      </p:sp>
      <p:sp>
        <p:nvSpPr>
          <p:cNvPr id="21" name="Text Placeholder 2"/>
          <p:cNvSpPr>
            <a:spLocks noGrp="1"/>
          </p:cNvSpPr>
          <p:nvPr>
            <p:ph type="body" idx="13" hasCustomPrompt="1"/>
          </p:nvPr>
        </p:nvSpPr>
        <p:spPr>
          <a:xfrm>
            <a:off x="768642" y="3667761"/>
            <a:ext cx="5163741"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20" name="Text Placeholder 3"/>
          <p:cNvSpPr>
            <a:spLocks noGrp="1"/>
          </p:cNvSpPr>
          <p:nvPr>
            <p:ph type="body" sz="half" idx="14" hasCustomPrompt="1"/>
          </p:nvPr>
        </p:nvSpPr>
        <p:spPr>
          <a:xfrm>
            <a:off x="6090841" y="1584991"/>
            <a:ext cx="1046559"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12</a:t>
            </a:r>
          </a:p>
        </p:txBody>
      </p:sp>
    </p:spTree>
    <p:extLst>
      <p:ext uri="{BB962C8B-B14F-4D97-AF65-F5344CB8AC3E}">
        <p14:creationId xmlns:p14="http://schemas.microsoft.com/office/powerpoint/2010/main" val="427740267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8643" y="662588"/>
            <a:ext cx="4857457"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smtClean="0"/>
              <a:t>Everything About Us</a:t>
            </a:r>
            <a:endParaRPr lang="en-US" dirty="0"/>
          </a:p>
        </p:txBody>
      </p:sp>
      <p:sp>
        <p:nvSpPr>
          <p:cNvPr id="3" name="Subtitle 2"/>
          <p:cNvSpPr>
            <a:spLocks noGrp="1"/>
          </p:cNvSpPr>
          <p:nvPr>
            <p:ph type="subTitle" idx="1" hasCustomPrompt="1"/>
          </p:nvPr>
        </p:nvSpPr>
        <p:spPr>
          <a:xfrm>
            <a:off x="768643" y="1418145"/>
            <a:ext cx="4578057"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8" name="Text Placeholder 3"/>
          <p:cNvSpPr>
            <a:spLocks noGrp="1"/>
          </p:cNvSpPr>
          <p:nvPr>
            <p:ph type="body" sz="half" idx="2" hasCustomPrompt="1"/>
          </p:nvPr>
        </p:nvSpPr>
        <p:spPr>
          <a:xfrm>
            <a:off x="768643" y="2090891"/>
            <a:ext cx="2330157"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0" name="Text Placeholder 2"/>
          <p:cNvSpPr>
            <a:spLocks noGrp="1"/>
          </p:cNvSpPr>
          <p:nvPr>
            <p:ph type="body" idx="10" hasCustomPrompt="1"/>
          </p:nvPr>
        </p:nvSpPr>
        <p:spPr>
          <a:xfrm>
            <a:off x="768643" y="1776285"/>
            <a:ext cx="3868340"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3" name="Text Placeholder 3"/>
          <p:cNvSpPr>
            <a:spLocks noGrp="1"/>
          </p:cNvSpPr>
          <p:nvPr>
            <p:ph type="body" sz="half" idx="11" hasCustomPrompt="1"/>
          </p:nvPr>
        </p:nvSpPr>
        <p:spPr>
          <a:xfrm>
            <a:off x="768643" y="4335616"/>
            <a:ext cx="2330157"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4" name="Text Placeholder 2"/>
          <p:cNvSpPr>
            <a:spLocks noGrp="1"/>
          </p:cNvSpPr>
          <p:nvPr>
            <p:ph type="body" idx="12" hasCustomPrompt="1"/>
          </p:nvPr>
        </p:nvSpPr>
        <p:spPr>
          <a:xfrm>
            <a:off x="768643" y="4021010"/>
            <a:ext cx="3868340"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8" name="Text Placeholder 4"/>
          <p:cNvSpPr>
            <a:spLocks noGrp="1"/>
          </p:cNvSpPr>
          <p:nvPr>
            <p:ph type="body" sz="quarter" idx="3" hasCustomPrompt="1"/>
          </p:nvPr>
        </p:nvSpPr>
        <p:spPr>
          <a:xfrm>
            <a:off x="768643" y="2954052"/>
            <a:ext cx="5163741"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Everything About Us</a:t>
            </a:r>
          </a:p>
        </p:txBody>
      </p:sp>
      <p:sp>
        <p:nvSpPr>
          <p:cNvPr id="21" name="Text Placeholder 2"/>
          <p:cNvSpPr>
            <a:spLocks noGrp="1"/>
          </p:cNvSpPr>
          <p:nvPr>
            <p:ph type="body" idx="13" hasCustomPrompt="1"/>
          </p:nvPr>
        </p:nvSpPr>
        <p:spPr>
          <a:xfrm>
            <a:off x="768642" y="3667761"/>
            <a:ext cx="5163741"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20" name="Text Placeholder 3"/>
          <p:cNvSpPr>
            <a:spLocks noGrp="1"/>
          </p:cNvSpPr>
          <p:nvPr>
            <p:ph type="body" sz="half" idx="14" hasCustomPrompt="1"/>
          </p:nvPr>
        </p:nvSpPr>
        <p:spPr>
          <a:xfrm>
            <a:off x="6090841" y="1584991"/>
            <a:ext cx="1046559"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12</a:t>
            </a:r>
          </a:p>
        </p:txBody>
      </p:sp>
    </p:spTree>
    <p:extLst>
      <p:ext uri="{BB962C8B-B14F-4D97-AF65-F5344CB8AC3E}">
        <p14:creationId xmlns:p14="http://schemas.microsoft.com/office/powerpoint/2010/main" val="5016402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8643" y="662588"/>
            <a:ext cx="4857457"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smtClean="0"/>
              <a:t>Everything About Us</a:t>
            </a:r>
            <a:endParaRPr lang="en-US" dirty="0"/>
          </a:p>
        </p:txBody>
      </p:sp>
      <p:sp>
        <p:nvSpPr>
          <p:cNvPr id="3" name="Subtitle 2"/>
          <p:cNvSpPr>
            <a:spLocks noGrp="1"/>
          </p:cNvSpPr>
          <p:nvPr>
            <p:ph type="subTitle" idx="1" hasCustomPrompt="1"/>
          </p:nvPr>
        </p:nvSpPr>
        <p:spPr>
          <a:xfrm>
            <a:off x="768643" y="1418145"/>
            <a:ext cx="4578057"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8" name="Text Placeholder 3"/>
          <p:cNvSpPr>
            <a:spLocks noGrp="1"/>
          </p:cNvSpPr>
          <p:nvPr>
            <p:ph type="body" sz="half" idx="2" hasCustomPrompt="1"/>
          </p:nvPr>
        </p:nvSpPr>
        <p:spPr>
          <a:xfrm>
            <a:off x="768643" y="2090891"/>
            <a:ext cx="2330157"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0" name="Text Placeholder 2"/>
          <p:cNvSpPr>
            <a:spLocks noGrp="1"/>
          </p:cNvSpPr>
          <p:nvPr>
            <p:ph type="body" idx="10" hasCustomPrompt="1"/>
          </p:nvPr>
        </p:nvSpPr>
        <p:spPr>
          <a:xfrm>
            <a:off x="768643" y="1776285"/>
            <a:ext cx="3868340"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3" name="Text Placeholder 3"/>
          <p:cNvSpPr>
            <a:spLocks noGrp="1"/>
          </p:cNvSpPr>
          <p:nvPr>
            <p:ph type="body" sz="half" idx="11" hasCustomPrompt="1"/>
          </p:nvPr>
        </p:nvSpPr>
        <p:spPr>
          <a:xfrm>
            <a:off x="768643" y="4335616"/>
            <a:ext cx="2330157"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4" name="Text Placeholder 2"/>
          <p:cNvSpPr>
            <a:spLocks noGrp="1"/>
          </p:cNvSpPr>
          <p:nvPr>
            <p:ph type="body" idx="12" hasCustomPrompt="1"/>
          </p:nvPr>
        </p:nvSpPr>
        <p:spPr>
          <a:xfrm>
            <a:off x="768643" y="4021010"/>
            <a:ext cx="3868340"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8" name="Text Placeholder 4"/>
          <p:cNvSpPr>
            <a:spLocks noGrp="1"/>
          </p:cNvSpPr>
          <p:nvPr>
            <p:ph type="body" sz="quarter" idx="3" hasCustomPrompt="1"/>
          </p:nvPr>
        </p:nvSpPr>
        <p:spPr>
          <a:xfrm>
            <a:off x="768643" y="2954052"/>
            <a:ext cx="5163741"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Everything About Us</a:t>
            </a:r>
          </a:p>
        </p:txBody>
      </p:sp>
      <p:sp>
        <p:nvSpPr>
          <p:cNvPr id="21" name="Text Placeholder 2"/>
          <p:cNvSpPr>
            <a:spLocks noGrp="1"/>
          </p:cNvSpPr>
          <p:nvPr>
            <p:ph type="body" idx="13" hasCustomPrompt="1"/>
          </p:nvPr>
        </p:nvSpPr>
        <p:spPr>
          <a:xfrm>
            <a:off x="768642" y="3667761"/>
            <a:ext cx="5163741"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20" name="Text Placeholder 3"/>
          <p:cNvSpPr>
            <a:spLocks noGrp="1"/>
          </p:cNvSpPr>
          <p:nvPr>
            <p:ph type="body" sz="half" idx="14" hasCustomPrompt="1"/>
          </p:nvPr>
        </p:nvSpPr>
        <p:spPr>
          <a:xfrm>
            <a:off x="6090841" y="1584991"/>
            <a:ext cx="1046559"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12</a:t>
            </a:r>
          </a:p>
        </p:txBody>
      </p:sp>
    </p:spTree>
    <p:extLst>
      <p:ext uri="{BB962C8B-B14F-4D97-AF65-F5344CB8AC3E}">
        <p14:creationId xmlns:p14="http://schemas.microsoft.com/office/powerpoint/2010/main" val="370096657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8643" y="662588"/>
            <a:ext cx="4857457"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smtClean="0"/>
              <a:t>Everything About Us</a:t>
            </a:r>
            <a:endParaRPr lang="en-US" dirty="0"/>
          </a:p>
        </p:txBody>
      </p:sp>
      <p:sp>
        <p:nvSpPr>
          <p:cNvPr id="3" name="Subtitle 2"/>
          <p:cNvSpPr>
            <a:spLocks noGrp="1"/>
          </p:cNvSpPr>
          <p:nvPr>
            <p:ph type="subTitle" idx="1" hasCustomPrompt="1"/>
          </p:nvPr>
        </p:nvSpPr>
        <p:spPr>
          <a:xfrm>
            <a:off x="768643" y="1418145"/>
            <a:ext cx="4578057"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8" name="Text Placeholder 3"/>
          <p:cNvSpPr>
            <a:spLocks noGrp="1"/>
          </p:cNvSpPr>
          <p:nvPr>
            <p:ph type="body" sz="half" idx="2" hasCustomPrompt="1"/>
          </p:nvPr>
        </p:nvSpPr>
        <p:spPr>
          <a:xfrm>
            <a:off x="768643" y="2090891"/>
            <a:ext cx="2330157"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0" name="Text Placeholder 2"/>
          <p:cNvSpPr>
            <a:spLocks noGrp="1"/>
          </p:cNvSpPr>
          <p:nvPr>
            <p:ph type="body" idx="10" hasCustomPrompt="1"/>
          </p:nvPr>
        </p:nvSpPr>
        <p:spPr>
          <a:xfrm>
            <a:off x="768643" y="1776285"/>
            <a:ext cx="3868340"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3" name="Text Placeholder 3"/>
          <p:cNvSpPr>
            <a:spLocks noGrp="1"/>
          </p:cNvSpPr>
          <p:nvPr>
            <p:ph type="body" sz="half" idx="11" hasCustomPrompt="1"/>
          </p:nvPr>
        </p:nvSpPr>
        <p:spPr>
          <a:xfrm>
            <a:off x="768643" y="4335616"/>
            <a:ext cx="2330157"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4" name="Text Placeholder 2"/>
          <p:cNvSpPr>
            <a:spLocks noGrp="1"/>
          </p:cNvSpPr>
          <p:nvPr>
            <p:ph type="body" idx="12" hasCustomPrompt="1"/>
          </p:nvPr>
        </p:nvSpPr>
        <p:spPr>
          <a:xfrm>
            <a:off x="768643" y="4021010"/>
            <a:ext cx="3868340"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8" name="Text Placeholder 4"/>
          <p:cNvSpPr>
            <a:spLocks noGrp="1"/>
          </p:cNvSpPr>
          <p:nvPr>
            <p:ph type="body" sz="quarter" idx="3" hasCustomPrompt="1"/>
          </p:nvPr>
        </p:nvSpPr>
        <p:spPr>
          <a:xfrm>
            <a:off x="768643" y="2954052"/>
            <a:ext cx="5163741"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Everything About Us</a:t>
            </a:r>
          </a:p>
        </p:txBody>
      </p:sp>
      <p:sp>
        <p:nvSpPr>
          <p:cNvPr id="21" name="Text Placeholder 2"/>
          <p:cNvSpPr>
            <a:spLocks noGrp="1"/>
          </p:cNvSpPr>
          <p:nvPr>
            <p:ph type="body" idx="13" hasCustomPrompt="1"/>
          </p:nvPr>
        </p:nvSpPr>
        <p:spPr>
          <a:xfrm>
            <a:off x="768642" y="3667761"/>
            <a:ext cx="5163741"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20" name="Text Placeholder 3"/>
          <p:cNvSpPr>
            <a:spLocks noGrp="1"/>
          </p:cNvSpPr>
          <p:nvPr>
            <p:ph type="body" sz="half" idx="14" hasCustomPrompt="1"/>
          </p:nvPr>
        </p:nvSpPr>
        <p:spPr>
          <a:xfrm>
            <a:off x="6090841" y="1584991"/>
            <a:ext cx="1046559"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12</a:t>
            </a:r>
          </a:p>
        </p:txBody>
      </p:sp>
    </p:spTree>
    <p:extLst>
      <p:ext uri="{BB962C8B-B14F-4D97-AF65-F5344CB8AC3E}">
        <p14:creationId xmlns:p14="http://schemas.microsoft.com/office/powerpoint/2010/main" val="3446781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68643" y="662588"/>
            <a:ext cx="4857457"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smtClean="0"/>
              <a:t>Everything About Us</a:t>
            </a:r>
            <a:endParaRPr lang="en-US" dirty="0"/>
          </a:p>
        </p:txBody>
      </p:sp>
      <p:sp>
        <p:nvSpPr>
          <p:cNvPr id="3" name="Subtitle 2"/>
          <p:cNvSpPr>
            <a:spLocks noGrp="1"/>
          </p:cNvSpPr>
          <p:nvPr>
            <p:ph type="subTitle" idx="1" hasCustomPrompt="1"/>
          </p:nvPr>
        </p:nvSpPr>
        <p:spPr>
          <a:xfrm>
            <a:off x="768643" y="1418145"/>
            <a:ext cx="4578057"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8" name="Text Placeholder 3"/>
          <p:cNvSpPr>
            <a:spLocks noGrp="1"/>
          </p:cNvSpPr>
          <p:nvPr>
            <p:ph type="body" sz="half" idx="2" hasCustomPrompt="1"/>
          </p:nvPr>
        </p:nvSpPr>
        <p:spPr>
          <a:xfrm>
            <a:off x="768643" y="2090891"/>
            <a:ext cx="2330157"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0" name="Text Placeholder 2"/>
          <p:cNvSpPr>
            <a:spLocks noGrp="1"/>
          </p:cNvSpPr>
          <p:nvPr>
            <p:ph type="body" idx="10" hasCustomPrompt="1"/>
          </p:nvPr>
        </p:nvSpPr>
        <p:spPr>
          <a:xfrm>
            <a:off x="768643" y="1776285"/>
            <a:ext cx="3868340"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3" name="Text Placeholder 3"/>
          <p:cNvSpPr>
            <a:spLocks noGrp="1"/>
          </p:cNvSpPr>
          <p:nvPr>
            <p:ph type="body" sz="half" idx="11" hasCustomPrompt="1"/>
          </p:nvPr>
        </p:nvSpPr>
        <p:spPr>
          <a:xfrm>
            <a:off x="768643" y="4335616"/>
            <a:ext cx="2330157"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smtClean="0"/>
              <a:t>Lorem</a:t>
            </a:r>
            <a:r>
              <a:rPr lang="en-GB" dirty="0" smtClean="0"/>
              <a:t> </a:t>
            </a:r>
            <a:r>
              <a:rPr lang="en-GB" dirty="0" err="1" smtClean="0"/>
              <a:t>Ipsum</a:t>
            </a:r>
            <a:r>
              <a:rPr lang="en-GB" dirty="0" smtClean="0"/>
              <a:t> is simply dummy text of the printing and typesetting industry. </a:t>
            </a:r>
            <a:r>
              <a:rPr lang="en-GB" dirty="0" err="1" smtClean="0"/>
              <a:t>Lorem</a:t>
            </a:r>
            <a:r>
              <a:rPr lang="en-GB" dirty="0" smtClean="0"/>
              <a:t> </a:t>
            </a:r>
            <a:r>
              <a:rPr lang="en-GB" dirty="0" err="1" smtClean="0"/>
              <a:t>Ipsum</a:t>
            </a:r>
            <a:r>
              <a:rPr lang="en-GB" dirty="0" smtClean="0"/>
              <a:t> has been the industry's standard dummy text ever since the 1500s.</a:t>
            </a:r>
          </a:p>
          <a:p>
            <a:pPr lvl="0"/>
            <a:endParaRPr lang="en-US" dirty="0" smtClean="0"/>
          </a:p>
        </p:txBody>
      </p:sp>
      <p:sp>
        <p:nvSpPr>
          <p:cNvPr id="14" name="Text Placeholder 2"/>
          <p:cNvSpPr>
            <a:spLocks noGrp="1"/>
          </p:cNvSpPr>
          <p:nvPr>
            <p:ph type="body" idx="12" hasCustomPrompt="1"/>
          </p:nvPr>
        </p:nvSpPr>
        <p:spPr>
          <a:xfrm>
            <a:off x="768643" y="4021010"/>
            <a:ext cx="3868340"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about</a:t>
            </a:r>
          </a:p>
        </p:txBody>
      </p:sp>
      <p:sp>
        <p:nvSpPr>
          <p:cNvPr id="18" name="Text Placeholder 4"/>
          <p:cNvSpPr>
            <a:spLocks noGrp="1"/>
          </p:cNvSpPr>
          <p:nvPr>
            <p:ph type="body" sz="quarter" idx="3" hasCustomPrompt="1"/>
          </p:nvPr>
        </p:nvSpPr>
        <p:spPr>
          <a:xfrm>
            <a:off x="768643" y="2954052"/>
            <a:ext cx="5163741"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Everything About Us</a:t>
            </a:r>
          </a:p>
        </p:txBody>
      </p:sp>
      <p:sp>
        <p:nvSpPr>
          <p:cNvPr id="21" name="Text Placeholder 2"/>
          <p:cNvSpPr>
            <a:spLocks noGrp="1"/>
          </p:cNvSpPr>
          <p:nvPr>
            <p:ph type="body" idx="13" hasCustomPrompt="1"/>
          </p:nvPr>
        </p:nvSpPr>
        <p:spPr>
          <a:xfrm>
            <a:off x="768642" y="3667761"/>
            <a:ext cx="5163741"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kolor</a:t>
            </a:r>
            <a:r>
              <a:rPr lang="en-US" dirty="0" smtClean="0"/>
              <a:t> </a:t>
            </a:r>
            <a:r>
              <a:rPr lang="en-US" dirty="0" err="1" smtClean="0"/>
              <a:t>suum</a:t>
            </a:r>
            <a:r>
              <a:rPr lang="en-US" dirty="0" smtClean="0"/>
              <a:t> </a:t>
            </a:r>
            <a:r>
              <a:rPr lang="en-US" dirty="0" err="1" smtClean="0"/>
              <a:t>ata</a:t>
            </a:r>
            <a:r>
              <a:rPr lang="en-US" dirty="0" smtClean="0"/>
              <a:t> </a:t>
            </a:r>
            <a:r>
              <a:rPr lang="en-US" dirty="0" err="1" smtClean="0"/>
              <a:t>si</a:t>
            </a:r>
            <a:r>
              <a:rPr lang="en-US" dirty="0" smtClean="0"/>
              <a:t> </a:t>
            </a:r>
            <a:r>
              <a:rPr lang="en-US" dirty="0" err="1" smtClean="0"/>
              <a:t>memet</a:t>
            </a:r>
            <a:r>
              <a:rPr lang="en-US" dirty="0" smtClean="0"/>
              <a:t> </a:t>
            </a:r>
          </a:p>
        </p:txBody>
      </p:sp>
      <p:sp>
        <p:nvSpPr>
          <p:cNvPr id="20" name="Text Placeholder 3"/>
          <p:cNvSpPr>
            <a:spLocks noGrp="1"/>
          </p:cNvSpPr>
          <p:nvPr>
            <p:ph type="body" sz="half" idx="14" hasCustomPrompt="1"/>
          </p:nvPr>
        </p:nvSpPr>
        <p:spPr>
          <a:xfrm>
            <a:off x="6090841" y="1584991"/>
            <a:ext cx="1046559"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12</a:t>
            </a:r>
          </a:p>
        </p:txBody>
      </p:sp>
    </p:spTree>
    <p:extLst>
      <p:ext uri="{BB962C8B-B14F-4D97-AF65-F5344CB8AC3E}">
        <p14:creationId xmlns:p14="http://schemas.microsoft.com/office/powerpoint/2010/main" val="418630298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198" indent="0" algn="ctr">
              <a:buNone/>
              <a:defRPr sz="2000"/>
            </a:lvl2pPr>
            <a:lvl3pPr marL="914395" indent="0" algn="ctr">
              <a:buNone/>
              <a:defRPr sz="1800"/>
            </a:lvl3pPr>
            <a:lvl4pPr marL="1371592" indent="0" algn="ctr">
              <a:buNone/>
              <a:defRPr sz="1600"/>
            </a:lvl4pPr>
            <a:lvl5pPr marL="1828789" indent="0" algn="ctr">
              <a:buNone/>
              <a:defRPr sz="1600"/>
            </a:lvl5pPr>
            <a:lvl6pPr marL="2285987" indent="0" algn="ctr">
              <a:buNone/>
              <a:defRPr sz="1600"/>
            </a:lvl6pPr>
            <a:lvl7pPr marL="2743185" indent="0" algn="ctr">
              <a:buNone/>
              <a:defRPr sz="1600"/>
            </a:lvl7pPr>
            <a:lvl8pPr marL="3200381" indent="0" algn="ctr">
              <a:buNone/>
              <a:defRPr sz="1600"/>
            </a:lvl8pPr>
            <a:lvl9pPr marL="3657579"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5772865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50027364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9" y="1709741"/>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9" y="4589466"/>
            <a:ext cx="7886700" cy="1500187"/>
          </a:xfrm>
        </p:spPr>
        <p:txBody>
          <a:bodyPr/>
          <a:lstStyle>
            <a:lvl1pPr marL="0" indent="0">
              <a:buNone/>
              <a:defRPr sz="2400">
                <a:solidFill>
                  <a:schemeClr val="tx1"/>
                </a:solidFill>
              </a:defRPr>
            </a:lvl1pPr>
            <a:lvl2pPr marL="457198" indent="0">
              <a:buNone/>
              <a:defRPr sz="2000">
                <a:solidFill>
                  <a:schemeClr val="tx1">
                    <a:tint val="75000"/>
                  </a:schemeClr>
                </a:solidFill>
              </a:defRPr>
            </a:lvl2pPr>
            <a:lvl3pPr marL="914395" indent="0">
              <a:buNone/>
              <a:defRPr sz="1800">
                <a:solidFill>
                  <a:schemeClr val="tx1">
                    <a:tint val="75000"/>
                  </a:schemeClr>
                </a:solidFill>
              </a:defRPr>
            </a:lvl3pPr>
            <a:lvl4pPr marL="1371592" indent="0">
              <a:buNone/>
              <a:defRPr sz="1600">
                <a:solidFill>
                  <a:schemeClr val="tx1">
                    <a:tint val="75000"/>
                  </a:schemeClr>
                </a:solidFill>
              </a:defRPr>
            </a:lvl4pPr>
            <a:lvl5pPr marL="1828789" indent="0">
              <a:buNone/>
              <a:defRPr sz="1600">
                <a:solidFill>
                  <a:schemeClr val="tx1">
                    <a:tint val="75000"/>
                  </a:schemeClr>
                </a:solidFill>
              </a:defRPr>
            </a:lvl5pPr>
            <a:lvl6pPr marL="2285987" indent="0">
              <a:buNone/>
              <a:defRPr sz="1600">
                <a:solidFill>
                  <a:schemeClr val="tx1">
                    <a:tint val="75000"/>
                  </a:schemeClr>
                </a:solidFill>
              </a:defRPr>
            </a:lvl6pPr>
            <a:lvl7pPr marL="2743185" indent="0">
              <a:buNone/>
              <a:defRPr sz="1600">
                <a:solidFill>
                  <a:schemeClr val="tx1">
                    <a:tint val="75000"/>
                  </a:schemeClr>
                </a:solidFill>
              </a:defRPr>
            </a:lvl7pPr>
            <a:lvl8pPr marL="3200381" indent="0">
              <a:buNone/>
              <a:defRPr sz="1600">
                <a:solidFill>
                  <a:schemeClr val="tx1">
                    <a:tint val="75000"/>
                  </a:schemeClr>
                </a:solidFill>
              </a:defRPr>
            </a:lvl8pPr>
            <a:lvl9pPr marL="365757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74FD24F-A8CD-4E70-A371-C011B5592845}" type="datetimeFigureOut">
              <a:rPr lang="en-GB" smtClean="0"/>
              <a:t>29/05/2017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628612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74FD24F-A8CD-4E70-A371-C011B5592845}" type="datetimeFigureOut">
              <a:rPr lang="en-GB" smtClean="0"/>
              <a:t>29/05/2017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20622405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2" y="365128"/>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198" indent="0">
              <a:buNone/>
              <a:defRPr sz="2000" b="1"/>
            </a:lvl2pPr>
            <a:lvl3pPr marL="914395" indent="0">
              <a:buNone/>
              <a:defRPr sz="1800" b="1"/>
            </a:lvl3pPr>
            <a:lvl4pPr marL="1371592" indent="0">
              <a:buNone/>
              <a:defRPr sz="1600" b="1"/>
            </a:lvl4pPr>
            <a:lvl5pPr marL="1828789" indent="0">
              <a:buNone/>
              <a:defRPr sz="1600" b="1"/>
            </a:lvl5pPr>
            <a:lvl6pPr marL="2285987" indent="0">
              <a:buNone/>
              <a:defRPr sz="1600" b="1"/>
            </a:lvl6pPr>
            <a:lvl7pPr marL="2743185" indent="0">
              <a:buNone/>
              <a:defRPr sz="1600" b="1"/>
            </a:lvl7pPr>
            <a:lvl8pPr marL="3200381" indent="0">
              <a:buNone/>
              <a:defRPr sz="1600" b="1"/>
            </a:lvl8pPr>
            <a:lvl9pPr marL="365757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74FD24F-A8CD-4E70-A371-C011B5592845}" type="datetimeFigureOut">
              <a:rPr lang="en-GB" smtClean="0"/>
              <a:t>29/05/2017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388047438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74FD24F-A8CD-4E70-A371-C011B5592845}" type="datetimeFigureOut">
              <a:rPr lang="en-GB" smtClean="0"/>
              <a:t>29/05/2017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1334222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4FD24F-A8CD-4E70-A371-C011B5592845}" type="datetimeFigureOut">
              <a:rPr lang="en-GB" smtClean="0"/>
              <a:t>29/05/2017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79517698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2"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2" y="2057400"/>
            <a:ext cx="2949178" cy="3811588"/>
          </a:xfrm>
        </p:spPr>
        <p:txBody>
          <a:bodyPr/>
          <a:lstStyle>
            <a:lvl1pPr marL="0" indent="0">
              <a:buNone/>
              <a:defRPr sz="1600"/>
            </a:lvl1pPr>
            <a:lvl2pPr marL="457198" indent="0">
              <a:buNone/>
              <a:defRPr sz="1400"/>
            </a:lvl2pPr>
            <a:lvl3pPr marL="914395" indent="0">
              <a:buNone/>
              <a:defRPr sz="1200"/>
            </a:lvl3pPr>
            <a:lvl4pPr marL="1371592" indent="0">
              <a:buNone/>
              <a:defRPr sz="1000"/>
            </a:lvl4pPr>
            <a:lvl5pPr marL="1828789" indent="0">
              <a:buNone/>
              <a:defRPr sz="1000"/>
            </a:lvl5pPr>
            <a:lvl6pPr marL="2285987" indent="0">
              <a:buNone/>
              <a:defRPr sz="1000"/>
            </a:lvl6pPr>
            <a:lvl7pPr marL="2743185" indent="0">
              <a:buNone/>
              <a:defRPr sz="1000"/>
            </a:lvl7pPr>
            <a:lvl8pPr marL="3200381" indent="0">
              <a:buNone/>
              <a:defRPr sz="1000"/>
            </a:lvl8pPr>
            <a:lvl9pPr marL="365757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74FD24F-A8CD-4E70-A371-C011B5592845}" type="datetimeFigureOut">
              <a:rPr lang="en-GB" smtClean="0"/>
              <a:t>29/05/2017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C67CEA-C73E-4EA1-9E3F-137A40803CEA}" type="slidenum">
              <a:rPr lang="en-GB" smtClean="0"/>
              <a:t>‹#›</a:t>
            </a:fld>
            <a:endParaRPr lang="en-GB"/>
          </a:p>
        </p:txBody>
      </p:sp>
    </p:spTree>
    <p:extLst>
      <p:ext uri="{BB962C8B-B14F-4D97-AF65-F5344CB8AC3E}">
        <p14:creationId xmlns:p14="http://schemas.microsoft.com/office/powerpoint/2010/main" val="190702975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1"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1" y="1825625"/>
            <a:ext cx="78867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4FD24F-A8CD-4E70-A371-C011B5592845}" type="datetimeFigureOut">
              <a:rPr lang="en-GB" smtClean="0"/>
              <a:t>29/05/2017</a:t>
            </a:fld>
            <a:endParaRPr lang="en-GB"/>
          </a:p>
        </p:txBody>
      </p:sp>
      <p:sp>
        <p:nvSpPr>
          <p:cNvPr id="5" name="Footer Placeholder 4"/>
          <p:cNvSpPr>
            <a:spLocks noGrp="1"/>
          </p:cNvSpPr>
          <p:nvPr>
            <p:ph type="ftr" sz="quarter" idx="3"/>
          </p:nvPr>
        </p:nvSpPr>
        <p:spPr>
          <a:xfrm>
            <a:off x="3028951"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C67CEA-C73E-4EA1-9E3F-137A40803CEA}" type="slidenum">
              <a:rPr lang="en-GB" smtClean="0"/>
              <a:t>‹#›</a:t>
            </a:fld>
            <a:endParaRPr lang="en-GB"/>
          </a:p>
        </p:txBody>
      </p:sp>
    </p:spTree>
    <p:extLst>
      <p:ext uri="{BB962C8B-B14F-4D97-AF65-F5344CB8AC3E}">
        <p14:creationId xmlns:p14="http://schemas.microsoft.com/office/powerpoint/2010/main" val="1629229366"/>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 id="2147483674" r:id="rId14"/>
    <p:sldLayoutId id="2147483675" r:id="rId15"/>
    <p:sldLayoutId id="2147483676" r:id="rId16"/>
    <p:sldLayoutId id="2147483677" r:id="rId17"/>
  </p:sldLayoutIdLst>
  <p:timing>
    <p:tnLst>
      <p:par>
        <p:cTn id="1" dur="indefinite" restart="never" nodeType="tmRoot"/>
      </p:par>
    </p:tnLst>
  </p:timing>
  <p:txStyles>
    <p:titleStyle>
      <a:lvl1pPr algn="l" defTabSz="91439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6" indent="-228598" algn="l" defTabSz="91439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93" indent="-228598" algn="l" defTabSz="91439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91"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8"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85"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83"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80"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77" indent="-228598" algn="l" defTabSz="91439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5" rtl="0" eaLnBrk="1" latinLnBrk="0" hangingPunct="1">
        <a:defRPr sz="1800" kern="1200">
          <a:solidFill>
            <a:schemeClr val="tx1"/>
          </a:solidFill>
          <a:latin typeface="+mn-lt"/>
          <a:ea typeface="+mn-ea"/>
          <a:cs typeface="+mn-cs"/>
        </a:defRPr>
      </a:lvl1pPr>
      <a:lvl2pPr marL="457198" algn="l" defTabSz="914395" rtl="0" eaLnBrk="1" latinLnBrk="0" hangingPunct="1">
        <a:defRPr sz="1800" kern="1200">
          <a:solidFill>
            <a:schemeClr val="tx1"/>
          </a:solidFill>
          <a:latin typeface="+mn-lt"/>
          <a:ea typeface="+mn-ea"/>
          <a:cs typeface="+mn-cs"/>
        </a:defRPr>
      </a:lvl2pPr>
      <a:lvl3pPr marL="914395" algn="l" defTabSz="914395" rtl="0" eaLnBrk="1" latinLnBrk="0" hangingPunct="1">
        <a:defRPr sz="1800" kern="1200">
          <a:solidFill>
            <a:schemeClr val="tx1"/>
          </a:solidFill>
          <a:latin typeface="+mn-lt"/>
          <a:ea typeface="+mn-ea"/>
          <a:cs typeface="+mn-cs"/>
        </a:defRPr>
      </a:lvl3pPr>
      <a:lvl4pPr marL="1371592" algn="l" defTabSz="914395" rtl="0" eaLnBrk="1" latinLnBrk="0" hangingPunct="1">
        <a:defRPr sz="1800" kern="1200">
          <a:solidFill>
            <a:schemeClr val="tx1"/>
          </a:solidFill>
          <a:latin typeface="+mn-lt"/>
          <a:ea typeface="+mn-ea"/>
          <a:cs typeface="+mn-cs"/>
        </a:defRPr>
      </a:lvl4pPr>
      <a:lvl5pPr marL="1828789" algn="l" defTabSz="914395" rtl="0" eaLnBrk="1" latinLnBrk="0" hangingPunct="1">
        <a:defRPr sz="1800" kern="1200">
          <a:solidFill>
            <a:schemeClr val="tx1"/>
          </a:solidFill>
          <a:latin typeface="+mn-lt"/>
          <a:ea typeface="+mn-ea"/>
          <a:cs typeface="+mn-cs"/>
        </a:defRPr>
      </a:lvl5pPr>
      <a:lvl6pPr marL="2285987" algn="l" defTabSz="914395" rtl="0" eaLnBrk="1" latinLnBrk="0" hangingPunct="1">
        <a:defRPr sz="1800" kern="1200">
          <a:solidFill>
            <a:schemeClr val="tx1"/>
          </a:solidFill>
          <a:latin typeface="+mn-lt"/>
          <a:ea typeface="+mn-ea"/>
          <a:cs typeface="+mn-cs"/>
        </a:defRPr>
      </a:lvl6pPr>
      <a:lvl7pPr marL="2743185" algn="l" defTabSz="914395" rtl="0" eaLnBrk="1" latinLnBrk="0" hangingPunct="1">
        <a:defRPr sz="1800" kern="1200">
          <a:solidFill>
            <a:schemeClr val="tx1"/>
          </a:solidFill>
          <a:latin typeface="+mn-lt"/>
          <a:ea typeface="+mn-ea"/>
          <a:cs typeface="+mn-cs"/>
        </a:defRPr>
      </a:lvl7pPr>
      <a:lvl8pPr marL="3200381" algn="l" defTabSz="914395" rtl="0" eaLnBrk="1" latinLnBrk="0" hangingPunct="1">
        <a:defRPr sz="1800" kern="1200">
          <a:solidFill>
            <a:schemeClr val="tx1"/>
          </a:solidFill>
          <a:latin typeface="+mn-lt"/>
          <a:ea typeface="+mn-ea"/>
          <a:cs typeface="+mn-cs"/>
        </a:defRPr>
      </a:lvl8pPr>
      <a:lvl9pPr marL="3657579" algn="l" defTabSz="91439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5979886"/>
            <a:ext cx="9144000" cy="611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0" y="0"/>
            <a:ext cx="9144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hape 97"/>
          <p:cNvSpPr/>
          <p:nvPr/>
        </p:nvSpPr>
        <p:spPr>
          <a:xfrm>
            <a:off x="2065195" y="799936"/>
            <a:ext cx="5258128" cy="52581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134488" y="4678586"/>
            <a:ext cx="3091247" cy="602088"/>
          </a:xfrm>
          <a:prstGeom prst="rect">
            <a:avLst/>
          </a:prstGeom>
          <a:noFill/>
        </p:spPr>
        <p:txBody>
          <a:bodyPr wrap="square" lIns="0" tIns="0" rIns="0" bIns="0" rtlCol="0">
            <a:spAutoFit/>
          </a:bodyPr>
          <a:lstStyle/>
          <a:p>
            <a:pPr algn="ctr">
              <a:lnSpc>
                <a:spcPts val="4500"/>
              </a:lnSpc>
            </a:pPr>
            <a:r>
              <a:rPr lang="en-GB" sz="5000" smtClean="0">
                <a:solidFill>
                  <a:schemeClr val="bg1"/>
                </a:solidFill>
                <a:latin typeface="Calibri Light" panose="020F0302020204030204" pitchFamily="34" charset="0"/>
              </a:rPr>
              <a:t>241</a:t>
            </a:r>
            <a:endParaRPr lang="en-GB" sz="5000" dirty="0">
              <a:solidFill>
                <a:schemeClr val="bg1"/>
              </a:solidFill>
              <a:latin typeface="Calibri Light" panose="020F0302020204030204" pitchFamily="34" charset="0"/>
            </a:endParaRPr>
          </a:p>
        </p:txBody>
      </p:sp>
      <p:grpSp>
        <p:nvGrpSpPr>
          <p:cNvPr id="2" name="Group 1"/>
          <p:cNvGrpSpPr/>
          <p:nvPr/>
        </p:nvGrpSpPr>
        <p:grpSpPr>
          <a:xfrm>
            <a:off x="3241719" y="2032268"/>
            <a:ext cx="2905080" cy="2414498"/>
            <a:chOff x="4434944" y="2656121"/>
            <a:chExt cx="987956" cy="821120"/>
          </a:xfrm>
        </p:grpSpPr>
        <p:sp>
          <p:nvSpPr>
            <p:cNvPr id="13" name="Shape 854"/>
            <p:cNvSpPr/>
            <p:nvPr/>
          </p:nvSpPr>
          <p:spPr>
            <a:xfrm>
              <a:off x="4559253" y="2656121"/>
              <a:ext cx="702460" cy="201636"/>
            </a:xfrm>
            <a:custGeom>
              <a:avLst/>
              <a:gdLst/>
              <a:ahLst/>
              <a:cxnLst>
                <a:cxn ang="0">
                  <a:pos x="wd2" y="hd2"/>
                </a:cxn>
                <a:cxn ang="5400000">
                  <a:pos x="wd2" y="hd2"/>
                </a:cxn>
                <a:cxn ang="10800000">
                  <a:pos x="wd2" y="hd2"/>
                </a:cxn>
                <a:cxn ang="16200000">
                  <a:pos x="wd2" y="hd2"/>
                </a:cxn>
              </a:cxnLst>
              <a:rect l="0" t="0" r="r" b="b"/>
              <a:pathLst>
                <a:path w="21600" h="21600" extrusionOk="0">
                  <a:moveTo>
                    <a:pt x="16971" y="0"/>
                  </a:moveTo>
                  <a:lnTo>
                    <a:pt x="4629" y="0"/>
                  </a:lnTo>
                  <a:cubicBezTo>
                    <a:pt x="4629" y="0"/>
                    <a:pt x="3085" y="0"/>
                    <a:pt x="3085" y="5397"/>
                  </a:cubicBezTo>
                  <a:lnTo>
                    <a:pt x="18515" y="5397"/>
                  </a:lnTo>
                  <a:cubicBezTo>
                    <a:pt x="18515" y="0"/>
                    <a:pt x="16971" y="0"/>
                    <a:pt x="16971" y="0"/>
                  </a:cubicBezTo>
                  <a:close/>
                  <a:moveTo>
                    <a:pt x="21600" y="16190"/>
                  </a:moveTo>
                  <a:cubicBezTo>
                    <a:pt x="21600" y="10793"/>
                    <a:pt x="20058" y="10793"/>
                    <a:pt x="20058" y="10793"/>
                  </a:cubicBezTo>
                  <a:lnTo>
                    <a:pt x="1544" y="10793"/>
                  </a:lnTo>
                  <a:cubicBezTo>
                    <a:pt x="1544" y="10793"/>
                    <a:pt x="0" y="10793"/>
                    <a:pt x="0" y="16190"/>
                  </a:cubicBezTo>
                  <a:lnTo>
                    <a:pt x="0" y="21600"/>
                  </a:lnTo>
                  <a:lnTo>
                    <a:pt x="21600" y="21600"/>
                  </a:lnTo>
                  <a:cubicBezTo>
                    <a:pt x="21600" y="21600"/>
                    <a:pt x="21600" y="16190"/>
                    <a:pt x="21600" y="1619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14" name="Shape 855"/>
            <p:cNvSpPr/>
            <p:nvPr/>
          </p:nvSpPr>
          <p:spPr>
            <a:xfrm>
              <a:off x="4434944" y="2842585"/>
              <a:ext cx="987956" cy="634656"/>
            </a:xfrm>
            <a:custGeom>
              <a:avLst/>
              <a:gdLst/>
              <a:ahLst/>
              <a:cxnLst>
                <a:cxn ang="0">
                  <a:pos x="wd2" y="hd2"/>
                </a:cxn>
                <a:cxn ang="5400000">
                  <a:pos x="wd2" y="hd2"/>
                </a:cxn>
                <a:cxn ang="10800000">
                  <a:pos x="wd2" y="hd2"/>
                </a:cxn>
                <a:cxn ang="16200000">
                  <a:pos x="wd2" y="hd2"/>
                </a:cxn>
              </a:cxnLst>
              <a:rect l="0" t="0" r="r" b="b"/>
              <a:pathLst>
                <a:path w="21232" h="21575" extrusionOk="0">
                  <a:moveTo>
                    <a:pt x="20320" y="1015"/>
                  </a:moveTo>
                  <a:cubicBezTo>
                    <a:pt x="19682" y="0"/>
                    <a:pt x="19682" y="0"/>
                    <a:pt x="19682" y="0"/>
                  </a:cubicBezTo>
                  <a:lnTo>
                    <a:pt x="19682" y="2728"/>
                  </a:lnTo>
                  <a:lnTo>
                    <a:pt x="1550" y="2728"/>
                  </a:lnTo>
                  <a:lnTo>
                    <a:pt x="1550" y="0"/>
                  </a:lnTo>
                  <a:cubicBezTo>
                    <a:pt x="1550" y="0"/>
                    <a:pt x="1550" y="0"/>
                    <a:pt x="910" y="1015"/>
                  </a:cubicBezTo>
                  <a:cubicBezTo>
                    <a:pt x="273" y="2026"/>
                    <a:pt x="-184" y="2299"/>
                    <a:pt x="73" y="4441"/>
                  </a:cubicBezTo>
                  <a:cubicBezTo>
                    <a:pt x="329" y="6574"/>
                    <a:pt x="1565" y="18278"/>
                    <a:pt x="1749" y="19863"/>
                  </a:cubicBezTo>
                  <a:cubicBezTo>
                    <a:pt x="1951" y="21600"/>
                    <a:pt x="3068" y="21575"/>
                    <a:pt x="3068" y="21575"/>
                  </a:cubicBezTo>
                  <a:lnTo>
                    <a:pt x="18164" y="21575"/>
                  </a:lnTo>
                  <a:cubicBezTo>
                    <a:pt x="18164" y="21575"/>
                    <a:pt x="19281" y="21600"/>
                    <a:pt x="19482" y="19863"/>
                  </a:cubicBezTo>
                  <a:cubicBezTo>
                    <a:pt x="19667" y="18278"/>
                    <a:pt x="20903" y="6574"/>
                    <a:pt x="21159" y="4441"/>
                  </a:cubicBezTo>
                  <a:cubicBezTo>
                    <a:pt x="21416" y="2299"/>
                    <a:pt x="20958" y="2026"/>
                    <a:pt x="20320" y="101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lgn="l">
                <a:defRPr sz="3100" b="1">
                  <a:latin typeface="Kontrapunkt Bob Bold"/>
                  <a:ea typeface="Kontrapunkt Bob Bold"/>
                  <a:cs typeface="Kontrapunkt Bob Bold"/>
                  <a:sym typeface="Kontrapunkt Bob Bold"/>
                </a:defRPr>
              </a:pPr>
              <a:endParaRPr/>
            </a:p>
          </p:txBody>
        </p:sp>
      </p:grpSp>
    </p:spTree>
    <p:extLst>
      <p:ext uri="{BB962C8B-B14F-4D97-AF65-F5344CB8AC3E}">
        <p14:creationId xmlns:p14="http://schemas.microsoft.com/office/powerpoint/2010/main" val="310898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par>
                          <p:cTn id="15" fill="hold">
                            <p:stCondLst>
                              <p:cond delay="1000"/>
                            </p:stCondLst>
                            <p:childTnLst>
                              <p:par>
                                <p:cTn id="16" presetID="18" presetClass="entr" presetSubtype="6"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strips(downRight)">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5261" y="725714"/>
            <a:ext cx="9534051" cy="5367559"/>
          </a:xfrm>
          <a:prstGeom prst="rect">
            <a:avLst/>
          </a:prstGeom>
        </p:spPr>
      </p:pic>
      <p:sp>
        <p:nvSpPr>
          <p:cNvPr id="3" name="Oval 2"/>
          <p:cNvSpPr/>
          <p:nvPr/>
        </p:nvSpPr>
        <p:spPr>
          <a:xfrm>
            <a:off x="2739570" y="1563983"/>
            <a:ext cx="3737430" cy="3737430"/>
          </a:xfrm>
          <a:prstGeom prst="ellipse">
            <a:avLst/>
          </a:prstGeom>
          <a:solidFill>
            <a:srgbClr val="E48312">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93028" y="3144157"/>
            <a:ext cx="3511402"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Methodology</a:t>
            </a:r>
            <a:endParaRPr lang="en-GB" sz="2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8749052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5261" y="725714"/>
            <a:ext cx="9534051" cy="5367559"/>
          </a:xfrm>
          <a:prstGeom prst="rect">
            <a:avLst/>
          </a:prstGeom>
        </p:spPr>
      </p:pic>
      <p:sp>
        <p:nvSpPr>
          <p:cNvPr id="3" name="Oval 2"/>
          <p:cNvSpPr/>
          <p:nvPr/>
        </p:nvSpPr>
        <p:spPr>
          <a:xfrm>
            <a:off x="3246285" y="2007049"/>
            <a:ext cx="2804887" cy="2804887"/>
          </a:xfrm>
          <a:prstGeom prst="ellipse">
            <a:avLst/>
          </a:prstGeom>
          <a:solidFill>
            <a:srgbClr val="E48312">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93028" y="3144157"/>
            <a:ext cx="3511402" cy="534377"/>
          </a:xfrm>
          <a:prstGeom prst="rect">
            <a:avLst/>
          </a:prstGeom>
          <a:noFill/>
        </p:spPr>
        <p:txBody>
          <a:bodyPr wrap="square" lIns="0" tIns="0" rIns="0" bIns="0" rtlCol="0">
            <a:spAutoFit/>
          </a:bodyPr>
          <a:lstStyle/>
          <a:p>
            <a:pPr algn="ctr">
              <a:lnSpc>
                <a:spcPts val="4500"/>
              </a:lnSpc>
            </a:pPr>
            <a:r>
              <a:rPr lang="en-GB" sz="3000" dirty="0" smtClean="0">
                <a:solidFill>
                  <a:schemeClr val="bg1"/>
                </a:solidFill>
                <a:latin typeface="Calibri Light" panose="020F0302020204030204" pitchFamily="34" charset="0"/>
              </a:rPr>
              <a:t>Layers Involved</a:t>
            </a:r>
            <a:endParaRPr lang="en-GB" sz="3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36166087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smtClean="0">
                <a:solidFill>
                  <a:schemeClr val="bg1"/>
                </a:solidFill>
              </a:rPr>
              <a:t>Layers Involved</a:t>
            </a:r>
            <a:endParaRPr lang="en-GB"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11</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From Las Files</a:t>
            </a:r>
            <a:endParaRPr lang="en-GB" sz="1500" dirty="0">
              <a:solidFill>
                <a:schemeClr val="bg1"/>
              </a:solidFill>
              <a:latin typeface="Calibri Light" panose="020F0302020204030204" pitchFamily="34" charset="0"/>
            </a:endParaRPr>
          </a:p>
        </p:txBody>
      </p:sp>
      <p:grpSp>
        <p:nvGrpSpPr>
          <p:cNvPr id="8" name="Group 7"/>
          <p:cNvGrpSpPr/>
          <p:nvPr/>
        </p:nvGrpSpPr>
        <p:grpSpPr>
          <a:xfrm>
            <a:off x="98041" y="4273953"/>
            <a:ext cx="2865755" cy="1436664"/>
            <a:chOff x="0" y="1"/>
            <a:chExt cx="2865755" cy="1437197"/>
          </a:xfrm>
        </p:grpSpPr>
        <p:pic>
          <p:nvPicPr>
            <p:cNvPr id="25" name="Picture 24"/>
            <p:cNvPicPr>
              <a:picLocks noChangeAspect="1"/>
            </p:cNvPicPr>
            <p:nvPr/>
          </p:nvPicPr>
          <p:blipFill rotWithShape="1">
            <a:blip r:embed="rId3" cstate="print">
              <a:extLst>
                <a:ext uri="{28A0092B-C50C-407E-A947-70E740481C1C}">
                  <a14:useLocalDpi xmlns:a14="http://schemas.microsoft.com/office/drawing/2010/main" val="0"/>
                </a:ext>
              </a:extLst>
            </a:blip>
            <a:srcRect t="7970" b="31673"/>
            <a:stretch/>
          </p:blipFill>
          <p:spPr bwMode="auto">
            <a:xfrm>
              <a:off x="0" y="1"/>
              <a:ext cx="2865755" cy="1437197"/>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4606" y="253847"/>
              <a:ext cx="342900" cy="866775"/>
            </a:xfrm>
            <a:prstGeom prst="rect">
              <a:avLst/>
            </a:prstGeom>
            <a:ln>
              <a:solidFill>
                <a:schemeClr val="accent1"/>
              </a:solidFill>
            </a:ln>
          </p:spPr>
        </p:pic>
      </p:grpSp>
      <p:grpSp>
        <p:nvGrpSpPr>
          <p:cNvPr id="9" name="Group 8"/>
          <p:cNvGrpSpPr/>
          <p:nvPr/>
        </p:nvGrpSpPr>
        <p:grpSpPr>
          <a:xfrm>
            <a:off x="98041" y="2240944"/>
            <a:ext cx="2828925" cy="1479286"/>
            <a:chOff x="0" y="1"/>
            <a:chExt cx="2828925" cy="1479809"/>
          </a:xfrm>
        </p:grpSpPr>
        <p:pic>
          <p:nvPicPr>
            <p:cNvPr id="23" name="Picture 22"/>
            <p:cNvPicPr>
              <a:picLocks noChangeAspect="1"/>
            </p:cNvPicPr>
            <p:nvPr/>
          </p:nvPicPr>
          <p:blipFill rotWithShape="1">
            <a:blip r:embed="rId5" cstate="print">
              <a:extLst>
                <a:ext uri="{28A0092B-C50C-407E-A947-70E740481C1C}">
                  <a14:useLocalDpi xmlns:a14="http://schemas.microsoft.com/office/drawing/2010/main" val="0"/>
                </a:ext>
              </a:extLst>
            </a:blip>
            <a:srcRect t="8056" b="29128"/>
            <a:stretch/>
          </p:blipFill>
          <p:spPr bwMode="auto">
            <a:xfrm>
              <a:off x="0" y="1"/>
              <a:ext cx="2828925" cy="1479809"/>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9538" y="896727"/>
              <a:ext cx="838200" cy="514350"/>
            </a:xfrm>
            <a:prstGeom prst="rect">
              <a:avLst/>
            </a:prstGeom>
            <a:ln>
              <a:solidFill>
                <a:schemeClr val="accent1"/>
              </a:solidFill>
            </a:ln>
          </p:spPr>
        </p:pic>
      </p:grpSp>
      <p:grpSp>
        <p:nvGrpSpPr>
          <p:cNvPr id="10" name="Group 9"/>
          <p:cNvGrpSpPr/>
          <p:nvPr/>
        </p:nvGrpSpPr>
        <p:grpSpPr>
          <a:xfrm>
            <a:off x="3133352" y="2204581"/>
            <a:ext cx="2838450" cy="1515649"/>
            <a:chOff x="0" y="-115916"/>
            <a:chExt cx="2838450" cy="1515649"/>
          </a:xfrm>
        </p:grpSpPr>
        <p:pic>
          <p:nvPicPr>
            <p:cNvPr id="19" name="Picture 18"/>
            <p:cNvPicPr>
              <a:picLocks noChangeAspect="1"/>
            </p:cNvPicPr>
            <p:nvPr/>
          </p:nvPicPr>
          <p:blipFill rotWithShape="1">
            <a:blip r:embed="rId7"/>
            <a:srcRect t="3480" b="32555"/>
            <a:stretch/>
          </p:blipFill>
          <p:spPr bwMode="auto">
            <a:xfrm>
              <a:off x="0" y="-115916"/>
              <a:ext cx="2838450" cy="1515649"/>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20" name="Picture 19"/>
            <p:cNvPicPr>
              <a:picLocks noChangeAspect="1"/>
            </p:cNvPicPr>
            <p:nvPr/>
          </p:nvPicPr>
          <p:blipFill>
            <a:blip r:embed="rId8"/>
            <a:stretch>
              <a:fillRect/>
            </a:stretch>
          </p:blipFill>
          <p:spPr>
            <a:xfrm>
              <a:off x="1959671" y="837817"/>
              <a:ext cx="819150" cy="504825"/>
            </a:xfrm>
            <a:prstGeom prst="rect">
              <a:avLst/>
            </a:prstGeom>
            <a:ln>
              <a:solidFill>
                <a:schemeClr val="accent1"/>
              </a:solidFill>
            </a:ln>
          </p:spPr>
        </p:pic>
      </p:grpSp>
      <p:grpSp>
        <p:nvGrpSpPr>
          <p:cNvPr id="11" name="Group 10"/>
          <p:cNvGrpSpPr/>
          <p:nvPr/>
        </p:nvGrpSpPr>
        <p:grpSpPr>
          <a:xfrm>
            <a:off x="3133987" y="4273952"/>
            <a:ext cx="2837815" cy="1437915"/>
            <a:chOff x="0" y="-1"/>
            <a:chExt cx="2837815" cy="1438770"/>
          </a:xfrm>
        </p:grpSpPr>
        <p:pic>
          <p:nvPicPr>
            <p:cNvPr id="17" name="Picture 16"/>
            <p:cNvPicPr>
              <a:picLocks noChangeAspect="1"/>
            </p:cNvPicPr>
            <p:nvPr/>
          </p:nvPicPr>
          <p:blipFill rotWithShape="1">
            <a:blip r:embed="rId9"/>
            <a:srcRect t="8007" b="31295"/>
            <a:stretch/>
          </p:blipFill>
          <p:spPr bwMode="auto">
            <a:xfrm>
              <a:off x="0" y="-1"/>
              <a:ext cx="2837815" cy="1438770"/>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18" name="Picture 17"/>
            <p:cNvPicPr>
              <a:picLocks noChangeAspect="1"/>
            </p:cNvPicPr>
            <p:nvPr/>
          </p:nvPicPr>
          <p:blipFill>
            <a:blip r:embed="rId10"/>
            <a:stretch>
              <a:fillRect/>
            </a:stretch>
          </p:blipFill>
          <p:spPr>
            <a:xfrm>
              <a:off x="1964201" y="575390"/>
              <a:ext cx="828675" cy="495300"/>
            </a:xfrm>
            <a:prstGeom prst="rect">
              <a:avLst/>
            </a:prstGeom>
            <a:ln>
              <a:solidFill>
                <a:schemeClr val="accent1"/>
              </a:solidFill>
            </a:ln>
          </p:spPr>
        </p:pic>
      </p:grpSp>
      <p:grpSp>
        <p:nvGrpSpPr>
          <p:cNvPr id="2" name="Group 1"/>
          <p:cNvGrpSpPr/>
          <p:nvPr/>
        </p:nvGrpSpPr>
        <p:grpSpPr>
          <a:xfrm>
            <a:off x="6155128" y="2180826"/>
            <a:ext cx="2837865" cy="1564456"/>
            <a:chOff x="2592629" y="4305038"/>
            <a:chExt cx="2837865" cy="1564456"/>
          </a:xfrm>
        </p:grpSpPr>
        <p:pic>
          <p:nvPicPr>
            <p:cNvPr id="14" name="Picture 13"/>
            <p:cNvPicPr>
              <a:picLocks noChangeAspect="1"/>
            </p:cNvPicPr>
            <p:nvPr/>
          </p:nvPicPr>
          <p:blipFill rotWithShape="1">
            <a:blip r:embed="rId11"/>
            <a:srcRect t="8359" b="25791"/>
            <a:stretch/>
          </p:blipFill>
          <p:spPr bwMode="auto">
            <a:xfrm>
              <a:off x="2592629" y="4305038"/>
              <a:ext cx="2837865" cy="1564456"/>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15" name="Picture 14"/>
            <p:cNvPicPr>
              <a:picLocks noChangeAspect="1"/>
            </p:cNvPicPr>
            <p:nvPr/>
          </p:nvPicPr>
          <p:blipFill>
            <a:blip r:embed="rId12"/>
            <a:stretch>
              <a:fillRect/>
            </a:stretch>
          </p:blipFill>
          <p:spPr>
            <a:xfrm>
              <a:off x="4408272" y="5282526"/>
              <a:ext cx="974708" cy="543377"/>
            </a:xfrm>
            <a:prstGeom prst="rect">
              <a:avLst/>
            </a:prstGeom>
            <a:ln>
              <a:solidFill>
                <a:schemeClr val="accent1"/>
              </a:solidFill>
            </a:ln>
          </p:spPr>
        </p:pic>
      </p:grpSp>
      <p:grpSp>
        <p:nvGrpSpPr>
          <p:cNvPr id="4" name="Group 3"/>
          <p:cNvGrpSpPr/>
          <p:nvPr/>
        </p:nvGrpSpPr>
        <p:grpSpPr>
          <a:xfrm>
            <a:off x="6116240" y="4274194"/>
            <a:ext cx="2829239" cy="1437673"/>
            <a:chOff x="5628886" y="4305037"/>
            <a:chExt cx="2829239" cy="1437673"/>
          </a:xfrm>
        </p:grpSpPr>
        <p:pic>
          <p:nvPicPr>
            <p:cNvPr id="13" name="Picture 12"/>
            <p:cNvPicPr>
              <a:picLocks noChangeAspect="1"/>
            </p:cNvPicPr>
            <p:nvPr/>
          </p:nvPicPr>
          <p:blipFill rotWithShape="1">
            <a:blip r:embed="rId13"/>
            <a:srcRect t="7369" b="31552"/>
            <a:stretch/>
          </p:blipFill>
          <p:spPr bwMode="auto">
            <a:xfrm>
              <a:off x="5628886" y="4305037"/>
              <a:ext cx="2829239" cy="1437673"/>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16" name="Picture 15"/>
            <p:cNvPicPr>
              <a:picLocks noChangeAspect="1"/>
            </p:cNvPicPr>
            <p:nvPr/>
          </p:nvPicPr>
          <p:blipFill>
            <a:blip r:embed="rId14"/>
            <a:stretch>
              <a:fillRect/>
            </a:stretch>
          </p:blipFill>
          <p:spPr>
            <a:xfrm>
              <a:off x="7655933" y="4891540"/>
              <a:ext cx="741812" cy="517502"/>
            </a:xfrm>
            <a:prstGeom prst="rect">
              <a:avLst/>
            </a:prstGeom>
            <a:ln>
              <a:solidFill>
                <a:schemeClr val="accent1"/>
              </a:solidFill>
            </a:ln>
          </p:spPr>
        </p:pic>
      </p:grpSp>
      <p:sp>
        <p:nvSpPr>
          <p:cNvPr id="27" name="TextBox 26"/>
          <p:cNvSpPr txBox="1"/>
          <p:nvPr/>
        </p:nvSpPr>
        <p:spPr>
          <a:xfrm>
            <a:off x="98040" y="3730649"/>
            <a:ext cx="2828925" cy="323165"/>
          </a:xfrm>
          <a:prstGeom prst="rect">
            <a:avLst/>
          </a:prstGeom>
          <a:noFill/>
        </p:spPr>
        <p:txBody>
          <a:bodyPr wrap="square" rtlCol="0">
            <a:spAutoFit/>
          </a:bodyPr>
          <a:lstStyle/>
          <a:p>
            <a:pPr algn="ctr"/>
            <a:r>
              <a:rPr lang="en-GB" sz="1500" dirty="0" smtClean="0">
                <a:solidFill>
                  <a:schemeClr val="accent2"/>
                </a:solidFill>
                <a:latin typeface="Calibri Light" panose="020F0302020204030204" pitchFamily="34" charset="0"/>
              </a:rPr>
              <a:t>Canopy Height Model</a:t>
            </a:r>
            <a:endParaRPr lang="en-GB" sz="1500" dirty="0">
              <a:solidFill>
                <a:schemeClr val="accent2"/>
              </a:solidFill>
              <a:latin typeface="Calibri Light" panose="020F0302020204030204" pitchFamily="34" charset="0"/>
            </a:endParaRPr>
          </a:p>
        </p:txBody>
      </p:sp>
      <p:sp>
        <p:nvSpPr>
          <p:cNvPr id="28" name="TextBox 27"/>
          <p:cNvSpPr txBox="1"/>
          <p:nvPr/>
        </p:nvSpPr>
        <p:spPr>
          <a:xfrm>
            <a:off x="3122990" y="3734584"/>
            <a:ext cx="2828925" cy="323165"/>
          </a:xfrm>
          <a:prstGeom prst="rect">
            <a:avLst/>
          </a:prstGeom>
          <a:noFill/>
        </p:spPr>
        <p:txBody>
          <a:bodyPr wrap="square" rtlCol="0">
            <a:spAutoFit/>
          </a:bodyPr>
          <a:lstStyle/>
          <a:p>
            <a:pPr algn="ctr"/>
            <a:r>
              <a:rPr lang="en-GB" sz="1500" dirty="0" smtClean="0">
                <a:solidFill>
                  <a:schemeClr val="accent2"/>
                </a:solidFill>
                <a:latin typeface="Calibri Light" panose="020F0302020204030204" pitchFamily="34" charset="0"/>
              </a:rPr>
              <a:t>Digital Surface Model</a:t>
            </a:r>
            <a:endParaRPr lang="en-GB" sz="1500" dirty="0">
              <a:solidFill>
                <a:schemeClr val="accent2"/>
              </a:solidFill>
              <a:latin typeface="Calibri Light" panose="020F0302020204030204" pitchFamily="34" charset="0"/>
            </a:endParaRPr>
          </a:p>
        </p:txBody>
      </p:sp>
      <p:sp>
        <p:nvSpPr>
          <p:cNvPr id="29" name="TextBox 28"/>
          <p:cNvSpPr txBox="1"/>
          <p:nvPr/>
        </p:nvSpPr>
        <p:spPr>
          <a:xfrm>
            <a:off x="6168908" y="3745282"/>
            <a:ext cx="2828925" cy="323165"/>
          </a:xfrm>
          <a:prstGeom prst="rect">
            <a:avLst/>
          </a:prstGeom>
          <a:noFill/>
        </p:spPr>
        <p:txBody>
          <a:bodyPr wrap="square" rtlCol="0">
            <a:spAutoFit/>
          </a:bodyPr>
          <a:lstStyle/>
          <a:p>
            <a:pPr algn="ctr"/>
            <a:r>
              <a:rPr lang="en-GB" sz="1500" dirty="0" smtClean="0">
                <a:solidFill>
                  <a:schemeClr val="accent2"/>
                </a:solidFill>
                <a:latin typeface="Calibri Light" panose="020F0302020204030204" pitchFamily="34" charset="0"/>
              </a:rPr>
              <a:t>Orthophoto</a:t>
            </a:r>
            <a:endParaRPr lang="en-GB" sz="1500" dirty="0">
              <a:solidFill>
                <a:schemeClr val="accent2"/>
              </a:solidFill>
              <a:latin typeface="Calibri Light" panose="020F0302020204030204" pitchFamily="34" charset="0"/>
            </a:endParaRPr>
          </a:p>
        </p:txBody>
      </p:sp>
      <p:sp>
        <p:nvSpPr>
          <p:cNvPr id="30" name="TextBox 29"/>
          <p:cNvSpPr txBox="1"/>
          <p:nvPr/>
        </p:nvSpPr>
        <p:spPr>
          <a:xfrm>
            <a:off x="55646" y="5730408"/>
            <a:ext cx="2828925" cy="323165"/>
          </a:xfrm>
          <a:prstGeom prst="rect">
            <a:avLst/>
          </a:prstGeom>
          <a:noFill/>
        </p:spPr>
        <p:txBody>
          <a:bodyPr wrap="square" rtlCol="0">
            <a:spAutoFit/>
          </a:bodyPr>
          <a:lstStyle/>
          <a:p>
            <a:pPr algn="ctr"/>
            <a:r>
              <a:rPr lang="en-GB" sz="1500" dirty="0" smtClean="0">
                <a:solidFill>
                  <a:schemeClr val="accent2"/>
                </a:solidFill>
                <a:latin typeface="Calibri Light" panose="020F0302020204030204" pitchFamily="34" charset="0"/>
              </a:rPr>
              <a:t>Number of Returns</a:t>
            </a:r>
            <a:endParaRPr lang="en-GB" sz="1500" dirty="0">
              <a:solidFill>
                <a:schemeClr val="accent2"/>
              </a:solidFill>
              <a:latin typeface="Calibri Light" panose="020F0302020204030204" pitchFamily="34" charset="0"/>
            </a:endParaRPr>
          </a:p>
        </p:txBody>
      </p:sp>
      <p:sp>
        <p:nvSpPr>
          <p:cNvPr id="31" name="TextBox 30"/>
          <p:cNvSpPr txBox="1"/>
          <p:nvPr/>
        </p:nvSpPr>
        <p:spPr>
          <a:xfrm>
            <a:off x="3080596" y="5734343"/>
            <a:ext cx="2828925" cy="323165"/>
          </a:xfrm>
          <a:prstGeom prst="rect">
            <a:avLst/>
          </a:prstGeom>
          <a:noFill/>
        </p:spPr>
        <p:txBody>
          <a:bodyPr wrap="square" rtlCol="0">
            <a:spAutoFit/>
          </a:bodyPr>
          <a:lstStyle/>
          <a:p>
            <a:pPr algn="ctr"/>
            <a:r>
              <a:rPr lang="en-GB" sz="1500" dirty="0" smtClean="0">
                <a:solidFill>
                  <a:schemeClr val="accent2"/>
                </a:solidFill>
                <a:latin typeface="Calibri Light" panose="020F0302020204030204" pitchFamily="34" charset="0"/>
              </a:rPr>
              <a:t>Digital Terrain Model</a:t>
            </a:r>
            <a:endParaRPr lang="en-GB" sz="1500" dirty="0">
              <a:solidFill>
                <a:schemeClr val="accent2"/>
              </a:solidFill>
              <a:latin typeface="Calibri Light" panose="020F0302020204030204" pitchFamily="34" charset="0"/>
            </a:endParaRPr>
          </a:p>
        </p:txBody>
      </p:sp>
      <p:sp>
        <p:nvSpPr>
          <p:cNvPr id="32" name="TextBox 31"/>
          <p:cNvSpPr txBox="1"/>
          <p:nvPr/>
        </p:nvSpPr>
        <p:spPr>
          <a:xfrm>
            <a:off x="6126514" y="5745041"/>
            <a:ext cx="2828925" cy="323165"/>
          </a:xfrm>
          <a:prstGeom prst="rect">
            <a:avLst/>
          </a:prstGeom>
          <a:noFill/>
        </p:spPr>
        <p:txBody>
          <a:bodyPr wrap="square" rtlCol="0">
            <a:spAutoFit/>
          </a:bodyPr>
          <a:lstStyle/>
          <a:p>
            <a:pPr algn="ctr"/>
            <a:r>
              <a:rPr lang="en-GB" sz="1500" dirty="0" smtClean="0">
                <a:solidFill>
                  <a:schemeClr val="accent2"/>
                </a:solidFill>
                <a:latin typeface="Calibri Light" panose="020F0302020204030204" pitchFamily="34" charset="0"/>
              </a:rPr>
              <a:t>Intensity</a:t>
            </a:r>
            <a:endParaRPr lang="en-GB" sz="1500" dirty="0">
              <a:solidFill>
                <a:schemeClr val="accent2"/>
              </a:solidFill>
              <a:latin typeface="Calibri Light" panose="020F0302020204030204" pitchFamily="34" charset="0"/>
            </a:endParaRPr>
          </a:p>
        </p:txBody>
      </p:sp>
    </p:spTree>
    <p:extLst>
      <p:ext uri="{BB962C8B-B14F-4D97-AF65-F5344CB8AC3E}">
        <p14:creationId xmlns:p14="http://schemas.microsoft.com/office/powerpoint/2010/main" val="26676878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9"/>
                                        </p:tgtEl>
                                        <p:attrNameLst>
                                          <p:attrName>style.visibility</p:attrName>
                                        </p:attrNameLst>
                                      </p:cBhvr>
                                      <p:to>
                                        <p:strVal val="visible"/>
                                      </p:to>
                                    </p:set>
                                    <p:animEffect transition="in" filter="fade">
                                      <p:cBhvr>
                                        <p:cTn id="56" dur="500"/>
                                        <p:tgtEl>
                                          <p:spTgt spid="2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27" grpId="0"/>
      <p:bldP spid="28" grpId="0"/>
      <p:bldP spid="29" grpId="0"/>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flipH="1">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smtClean="0">
                <a:solidFill>
                  <a:schemeClr val="bg1"/>
                </a:solidFill>
              </a:rPr>
              <a:t>Layers Involved</a:t>
            </a:r>
            <a:endParaRPr lang="en-GB"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12</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From Rasters (from </a:t>
            </a:r>
            <a:r>
              <a:rPr lang="en-GB" sz="1500" dirty="0" err="1" smtClean="0">
                <a:solidFill>
                  <a:schemeClr val="bg1"/>
                </a:solidFill>
                <a:latin typeface="Calibri Light" panose="020F0302020204030204" pitchFamily="34" charset="0"/>
              </a:rPr>
              <a:t>las</a:t>
            </a:r>
            <a:r>
              <a:rPr lang="en-GB" sz="1500" dirty="0" smtClean="0">
                <a:solidFill>
                  <a:schemeClr val="bg1"/>
                </a:solidFill>
                <a:latin typeface="Calibri Light" panose="020F0302020204030204" pitchFamily="34" charset="0"/>
              </a:rPr>
              <a:t>)</a:t>
            </a:r>
            <a:endParaRPr lang="en-GB" sz="1500" dirty="0">
              <a:solidFill>
                <a:schemeClr val="bg1"/>
              </a:solidFill>
              <a:latin typeface="Calibri Light" panose="020F0302020204030204" pitchFamily="34" charset="0"/>
            </a:endParaRPr>
          </a:p>
        </p:txBody>
      </p:sp>
      <p:sp>
        <p:nvSpPr>
          <p:cNvPr id="27" name="TextBox 26"/>
          <p:cNvSpPr txBox="1"/>
          <p:nvPr/>
        </p:nvSpPr>
        <p:spPr>
          <a:xfrm>
            <a:off x="1287094" y="3665280"/>
            <a:ext cx="2828925" cy="323165"/>
          </a:xfrm>
          <a:prstGeom prst="rect">
            <a:avLst/>
          </a:prstGeom>
          <a:noFill/>
        </p:spPr>
        <p:txBody>
          <a:bodyPr wrap="square" rtlCol="0">
            <a:spAutoFit/>
          </a:bodyPr>
          <a:lstStyle/>
          <a:p>
            <a:pPr algn="ctr"/>
            <a:r>
              <a:rPr lang="en-GB" sz="1500" dirty="0" smtClean="0">
                <a:solidFill>
                  <a:schemeClr val="accent2"/>
                </a:solidFill>
                <a:latin typeface="Calibri Light" panose="020F0302020204030204" pitchFamily="34" charset="0"/>
              </a:rPr>
              <a:t>Slope</a:t>
            </a:r>
            <a:endParaRPr lang="en-GB" sz="1500" dirty="0">
              <a:solidFill>
                <a:schemeClr val="accent2"/>
              </a:solidFill>
              <a:latin typeface="Calibri Light" panose="020F0302020204030204" pitchFamily="34" charset="0"/>
            </a:endParaRPr>
          </a:p>
        </p:txBody>
      </p:sp>
      <p:sp>
        <p:nvSpPr>
          <p:cNvPr id="28" name="TextBox 27"/>
          <p:cNvSpPr txBox="1"/>
          <p:nvPr/>
        </p:nvSpPr>
        <p:spPr>
          <a:xfrm>
            <a:off x="3164640" y="5844563"/>
            <a:ext cx="2828925" cy="323165"/>
          </a:xfrm>
          <a:prstGeom prst="rect">
            <a:avLst/>
          </a:prstGeom>
          <a:noFill/>
        </p:spPr>
        <p:txBody>
          <a:bodyPr wrap="square" rtlCol="0">
            <a:spAutoFit/>
          </a:bodyPr>
          <a:lstStyle/>
          <a:p>
            <a:pPr algn="ctr"/>
            <a:r>
              <a:rPr lang="en-GB" sz="1500" dirty="0" smtClean="0">
                <a:solidFill>
                  <a:schemeClr val="accent2"/>
                </a:solidFill>
                <a:latin typeface="Calibri Light" panose="020F0302020204030204" pitchFamily="34" charset="0"/>
              </a:rPr>
              <a:t>Rugosity</a:t>
            </a:r>
            <a:endParaRPr lang="en-GB" sz="1500" dirty="0">
              <a:solidFill>
                <a:schemeClr val="accent2"/>
              </a:solidFill>
              <a:latin typeface="Calibri Light" panose="020F0302020204030204" pitchFamily="34" charset="0"/>
            </a:endParaRPr>
          </a:p>
        </p:txBody>
      </p:sp>
      <p:sp>
        <p:nvSpPr>
          <p:cNvPr id="29" name="TextBox 28"/>
          <p:cNvSpPr txBox="1"/>
          <p:nvPr/>
        </p:nvSpPr>
        <p:spPr>
          <a:xfrm>
            <a:off x="4927955" y="3702383"/>
            <a:ext cx="2828925" cy="323165"/>
          </a:xfrm>
          <a:prstGeom prst="rect">
            <a:avLst/>
          </a:prstGeom>
          <a:noFill/>
        </p:spPr>
        <p:txBody>
          <a:bodyPr wrap="square" rtlCol="0">
            <a:spAutoFit/>
          </a:bodyPr>
          <a:lstStyle/>
          <a:p>
            <a:pPr algn="ctr"/>
            <a:r>
              <a:rPr lang="en-GB" sz="1500" dirty="0" smtClean="0">
                <a:solidFill>
                  <a:schemeClr val="accent2"/>
                </a:solidFill>
                <a:latin typeface="Calibri Light" panose="020F0302020204030204" pitchFamily="34" charset="0"/>
              </a:rPr>
              <a:t>Slope of Slope</a:t>
            </a:r>
            <a:endParaRPr lang="en-GB" sz="1500" dirty="0">
              <a:solidFill>
                <a:schemeClr val="accent2"/>
              </a:solidFill>
              <a:latin typeface="Calibri Light" panose="020F0302020204030204" pitchFamily="34" charset="0"/>
            </a:endParaRPr>
          </a:p>
        </p:txBody>
      </p:sp>
      <p:grpSp>
        <p:nvGrpSpPr>
          <p:cNvPr id="30" name="Group 29"/>
          <p:cNvGrpSpPr/>
          <p:nvPr/>
        </p:nvGrpSpPr>
        <p:grpSpPr>
          <a:xfrm>
            <a:off x="1038038" y="2118816"/>
            <a:ext cx="3462539" cy="1568331"/>
            <a:chOff x="0" y="0"/>
            <a:chExt cx="2880995" cy="1304925"/>
          </a:xfrm>
        </p:grpSpPr>
        <p:pic>
          <p:nvPicPr>
            <p:cNvPr id="37" name="Picture 36"/>
            <p:cNvPicPr>
              <a:picLocks noChangeAspect="1"/>
            </p:cNvPicPr>
            <p:nvPr/>
          </p:nvPicPr>
          <p:blipFill rotWithShape="1">
            <a:blip r:embed="rId3"/>
            <a:srcRect b="24559"/>
            <a:stretch/>
          </p:blipFill>
          <p:spPr>
            <a:xfrm>
              <a:off x="0" y="0"/>
              <a:ext cx="2880995" cy="1304925"/>
            </a:xfrm>
            <a:prstGeom prst="rect">
              <a:avLst/>
            </a:prstGeom>
            <a:ln w="9525" cap="flat" cmpd="sng" algn="ctr">
              <a:solidFill>
                <a:schemeClr val="accent1"/>
              </a:solidFill>
              <a:prstDash val="solid"/>
              <a:round/>
              <a:headEnd type="none" w="med" len="med"/>
              <a:tailEnd type="none" w="med" len="med"/>
            </a:ln>
          </p:spPr>
        </p:pic>
        <p:pic>
          <p:nvPicPr>
            <p:cNvPr id="38" name="Picture 37"/>
            <p:cNvPicPr>
              <a:picLocks noChangeAspect="1"/>
            </p:cNvPicPr>
            <p:nvPr/>
          </p:nvPicPr>
          <p:blipFill>
            <a:blip r:embed="rId4"/>
            <a:stretch>
              <a:fillRect/>
            </a:stretch>
          </p:blipFill>
          <p:spPr>
            <a:xfrm>
              <a:off x="1885950" y="762000"/>
              <a:ext cx="952500" cy="495300"/>
            </a:xfrm>
            <a:prstGeom prst="rect">
              <a:avLst/>
            </a:prstGeom>
            <a:ln w="9525" cap="flat" cmpd="sng" algn="ctr">
              <a:noFill/>
              <a:prstDash val="solid"/>
              <a:round/>
              <a:headEnd type="none" w="med" len="med"/>
              <a:tailEnd type="none" w="med" len="med"/>
            </a:ln>
          </p:spPr>
        </p:pic>
      </p:grpSp>
      <p:grpSp>
        <p:nvGrpSpPr>
          <p:cNvPr id="31" name="Group 30"/>
          <p:cNvGrpSpPr/>
          <p:nvPr/>
        </p:nvGrpSpPr>
        <p:grpSpPr>
          <a:xfrm>
            <a:off x="4629465" y="2118816"/>
            <a:ext cx="3425906" cy="1591226"/>
            <a:chOff x="0" y="0"/>
            <a:chExt cx="2850515" cy="1323975"/>
          </a:xfrm>
        </p:grpSpPr>
        <p:pic>
          <p:nvPicPr>
            <p:cNvPr id="35" name="Picture 34"/>
            <p:cNvPicPr>
              <a:picLocks noChangeAspect="1"/>
            </p:cNvPicPr>
            <p:nvPr/>
          </p:nvPicPr>
          <p:blipFill rotWithShape="1">
            <a:blip r:embed="rId5"/>
            <a:srcRect b="22720"/>
            <a:stretch/>
          </p:blipFill>
          <p:spPr>
            <a:xfrm>
              <a:off x="0" y="0"/>
              <a:ext cx="2850515" cy="1323975"/>
            </a:xfrm>
            <a:prstGeom prst="rect">
              <a:avLst/>
            </a:prstGeom>
            <a:ln w="9525" cap="flat" cmpd="sng" algn="ctr">
              <a:solidFill>
                <a:schemeClr val="accent1"/>
              </a:solidFill>
              <a:prstDash val="solid"/>
              <a:round/>
              <a:headEnd type="none" w="med" len="med"/>
              <a:tailEnd type="none" w="med" len="med"/>
            </a:ln>
          </p:spPr>
        </p:pic>
        <p:pic>
          <p:nvPicPr>
            <p:cNvPr id="36" name="Picture 35"/>
            <p:cNvPicPr>
              <a:picLocks noChangeAspect="1"/>
            </p:cNvPicPr>
            <p:nvPr/>
          </p:nvPicPr>
          <p:blipFill>
            <a:blip r:embed="rId6"/>
            <a:stretch>
              <a:fillRect/>
            </a:stretch>
          </p:blipFill>
          <p:spPr>
            <a:xfrm>
              <a:off x="1885950" y="800100"/>
              <a:ext cx="933450" cy="466725"/>
            </a:xfrm>
            <a:prstGeom prst="rect">
              <a:avLst/>
            </a:prstGeom>
            <a:ln w="9525" cap="flat" cmpd="sng" algn="ctr">
              <a:noFill/>
              <a:prstDash val="solid"/>
              <a:round/>
              <a:headEnd type="none" w="med" len="med"/>
              <a:tailEnd type="none" w="med" len="med"/>
            </a:ln>
          </p:spPr>
        </p:pic>
      </p:grpSp>
      <p:grpSp>
        <p:nvGrpSpPr>
          <p:cNvPr id="32" name="Group 31"/>
          <p:cNvGrpSpPr/>
          <p:nvPr/>
        </p:nvGrpSpPr>
        <p:grpSpPr>
          <a:xfrm>
            <a:off x="1102832" y="4183086"/>
            <a:ext cx="6952539" cy="1661477"/>
            <a:chOff x="-553678" y="-140845"/>
            <a:chExt cx="6952722" cy="1662167"/>
          </a:xfrm>
        </p:grpSpPr>
        <p:pic>
          <p:nvPicPr>
            <p:cNvPr id="33" name="Picture 32"/>
            <p:cNvPicPr>
              <a:picLocks noChangeAspect="1"/>
            </p:cNvPicPr>
            <p:nvPr/>
          </p:nvPicPr>
          <p:blipFill>
            <a:blip r:embed="rId7"/>
            <a:stretch>
              <a:fillRect/>
            </a:stretch>
          </p:blipFill>
          <p:spPr>
            <a:xfrm>
              <a:off x="-553678" y="-140845"/>
              <a:ext cx="6952722" cy="1662167"/>
            </a:xfrm>
            <a:prstGeom prst="rect">
              <a:avLst/>
            </a:prstGeom>
            <a:ln w="9525" cap="flat" cmpd="sng" algn="ctr">
              <a:solidFill>
                <a:schemeClr val="accent1"/>
              </a:solidFill>
              <a:prstDash val="solid"/>
              <a:round/>
              <a:headEnd type="none" w="med" len="med"/>
              <a:tailEnd type="none" w="med" len="med"/>
            </a:ln>
          </p:spPr>
        </p:pic>
        <p:pic>
          <p:nvPicPr>
            <p:cNvPr id="34" name="Picture 33"/>
            <p:cNvPicPr>
              <a:picLocks noChangeAspect="1"/>
            </p:cNvPicPr>
            <p:nvPr/>
          </p:nvPicPr>
          <p:blipFill>
            <a:blip r:embed="rId8"/>
            <a:stretch>
              <a:fillRect/>
            </a:stretch>
          </p:blipFill>
          <p:spPr>
            <a:xfrm>
              <a:off x="-369411" y="945413"/>
              <a:ext cx="940279" cy="491706"/>
            </a:xfrm>
            <a:prstGeom prst="rect">
              <a:avLst/>
            </a:prstGeom>
            <a:ln w="9525" cap="flat" cmpd="sng" algn="ctr">
              <a:noFill/>
              <a:prstDash val="solid"/>
              <a:round/>
              <a:headEnd type="none" w="med" len="med"/>
              <a:tailEnd type="none" w="med" len="med"/>
            </a:ln>
          </p:spPr>
        </p:pic>
      </p:grpSp>
    </p:spTree>
    <p:extLst>
      <p:ext uri="{BB962C8B-B14F-4D97-AF65-F5344CB8AC3E}">
        <p14:creationId xmlns:p14="http://schemas.microsoft.com/office/powerpoint/2010/main" val="20476164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27" grpId="0"/>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smtClean="0">
                <a:solidFill>
                  <a:schemeClr val="bg1"/>
                </a:solidFill>
              </a:rPr>
              <a:t>Layers Involved</a:t>
            </a:r>
            <a:endParaRPr lang="en-GB"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14</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From Rasters (from </a:t>
            </a:r>
            <a:r>
              <a:rPr lang="en-GB" sz="1500" dirty="0" err="1" smtClean="0">
                <a:solidFill>
                  <a:schemeClr val="bg1"/>
                </a:solidFill>
                <a:latin typeface="Calibri Light" panose="020F0302020204030204" pitchFamily="34" charset="0"/>
              </a:rPr>
              <a:t>las</a:t>
            </a:r>
            <a:r>
              <a:rPr lang="en-GB" sz="1500" dirty="0" smtClean="0">
                <a:solidFill>
                  <a:schemeClr val="bg1"/>
                </a:solidFill>
                <a:latin typeface="Calibri Light" panose="020F0302020204030204" pitchFamily="34" charset="0"/>
              </a:rPr>
              <a:t>)</a:t>
            </a:r>
            <a:endParaRPr lang="en-GB" sz="1500" dirty="0">
              <a:solidFill>
                <a:schemeClr val="bg1"/>
              </a:solidFill>
              <a:latin typeface="Calibri Light" panose="020F0302020204030204" pitchFamily="34" charset="0"/>
            </a:endParaRPr>
          </a:p>
        </p:txBody>
      </p:sp>
      <p:sp>
        <p:nvSpPr>
          <p:cNvPr id="27" name="TextBox 26"/>
          <p:cNvSpPr txBox="1"/>
          <p:nvPr/>
        </p:nvSpPr>
        <p:spPr>
          <a:xfrm>
            <a:off x="1823239" y="3610418"/>
            <a:ext cx="5664851" cy="323165"/>
          </a:xfrm>
          <a:prstGeom prst="rect">
            <a:avLst/>
          </a:prstGeom>
          <a:noFill/>
        </p:spPr>
        <p:txBody>
          <a:bodyPr wrap="square" rtlCol="0">
            <a:spAutoFit/>
          </a:bodyPr>
          <a:lstStyle/>
          <a:p>
            <a:pPr algn="ctr"/>
            <a:r>
              <a:rPr lang="en-US" sz="1500" dirty="0">
                <a:solidFill>
                  <a:schemeClr val="accent2"/>
                </a:solidFill>
                <a:latin typeface="Calibri Light" panose="020F0302020204030204" pitchFamily="34" charset="0"/>
              </a:rPr>
              <a:t>Principal Component Analysis (1 Band only)</a:t>
            </a:r>
            <a:endParaRPr lang="en-GB" sz="1500" dirty="0">
              <a:solidFill>
                <a:schemeClr val="accent2"/>
              </a:solidFill>
              <a:latin typeface="Calibri Light" panose="020F0302020204030204" pitchFamily="34" charset="0"/>
            </a:endParaRPr>
          </a:p>
        </p:txBody>
      </p:sp>
      <p:sp>
        <p:nvSpPr>
          <p:cNvPr id="28" name="TextBox 27"/>
          <p:cNvSpPr txBox="1"/>
          <p:nvPr/>
        </p:nvSpPr>
        <p:spPr>
          <a:xfrm>
            <a:off x="3189692" y="5806985"/>
            <a:ext cx="2828925" cy="323165"/>
          </a:xfrm>
          <a:prstGeom prst="rect">
            <a:avLst/>
          </a:prstGeom>
          <a:noFill/>
        </p:spPr>
        <p:txBody>
          <a:bodyPr wrap="square" rtlCol="0">
            <a:spAutoFit/>
          </a:bodyPr>
          <a:lstStyle/>
          <a:p>
            <a:pPr algn="ctr"/>
            <a:r>
              <a:rPr lang="en-GB" sz="1500" dirty="0">
                <a:solidFill>
                  <a:schemeClr val="accent2"/>
                </a:solidFill>
                <a:latin typeface="Calibri Light" panose="020F0302020204030204" pitchFamily="34" charset="0"/>
              </a:rPr>
              <a:t>Euclidean Distance Raster </a:t>
            </a:r>
          </a:p>
        </p:txBody>
      </p:sp>
      <p:grpSp>
        <p:nvGrpSpPr>
          <p:cNvPr id="18" name="Group 17"/>
          <p:cNvGrpSpPr/>
          <p:nvPr/>
        </p:nvGrpSpPr>
        <p:grpSpPr>
          <a:xfrm>
            <a:off x="1669022" y="1940968"/>
            <a:ext cx="5917565" cy="1654002"/>
            <a:chOff x="0" y="0"/>
            <a:chExt cx="5917721" cy="1654047"/>
          </a:xfrm>
        </p:grpSpPr>
        <p:pic>
          <p:nvPicPr>
            <p:cNvPr id="23" name="Picture 22"/>
            <p:cNvPicPr>
              <a:picLocks noChangeAspect="1"/>
            </p:cNvPicPr>
            <p:nvPr/>
          </p:nvPicPr>
          <p:blipFill rotWithShape="1">
            <a:blip r:embed="rId3"/>
            <a:srcRect t="15865" b="28055"/>
            <a:stretch/>
          </p:blipFill>
          <p:spPr bwMode="auto">
            <a:xfrm>
              <a:off x="0" y="0"/>
              <a:ext cx="5917721" cy="1654047"/>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24" name="Picture 23"/>
            <p:cNvPicPr>
              <a:picLocks noChangeAspect="1"/>
            </p:cNvPicPr>
            <p:nvPr/>
          </p:nvPicPr>
          <p:blipFill>
            <a:blip r:embed="rId4"/>
            <a:stretch>
              <a:fillRect/>
            </a:stretch>
          </p:blipFill>
          <p:spPr>
            <a:xfrm>
              <a:off x="4960189" y="51759"/>
              <a:ext cx="914400" cy="508958"/>
            </a:xfrm>
            <a:prstGeom prst="rect">
              <a:avLst/>
            </a:prstGeom>
          </p:spPr>
        </p:pic>
      </p:grpSp>
      <p:grpSp>
        <p:nvGrpSpPr>
          <p:cNvPr id="19" name="Group 18"/>
          <p:cNvGrpSpPr/>
          <p:nvPr/>
        </p:nvGrpSpPr>
        <p:grpSpPr>
          <a:xfrm>
            <a:off x="1669071" y="3933583"/>
            <a:ext cx="5874385" cy="1828801"/>
            <a:chOff x="9065" y="-181610"/>
            <a:chExt cx="5874588" cy="1829690"/>
          </a:xfrm>
        </p:grpSpPr>
        <p:pic>
          <p:nvPicPr>
            <p:cNvPr id="20" name="Picture 19"/>
            <p:cNvPicPr>
              <a:picLocks noChangeAspect="1"/>
            </p:cNvPicPr>
            <p:nvPr/>
          </p:nvPicPr>
          <p:blipFill rotWithShape="1">
            <a:blip r:embed="rId5"/>
            <a:srcRect t="59690" b="1348"/>
            <a:stretch/>
          </p:blipFill>
          <p:spPr bwMode="auto">
            <a:xfrm>
              <a:off x="9065" y="-181610"/>
              <a:ext cx="5874588" cy="1829690"/>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21" name="Picture 20"/>
            <p:cNvPicPr>
              <a:picLocks noChangeAspect="1"/>
            </p:cNvPicPr>
            <p:nvPr/>
          </p:nvPicPr>
          <p:blipFill>
            <a:blip r:embed="rId6"/>
            <a:stretch>
              <a:fillRect/>
            </a:stretch>
          </p:blipFill>
          <p:spPr>
            <a:xfrm>
              <a:off x="4879380" y="1052297"/>
              <a:ext cx="948905" cy="483079"/>
            </a:xfrm>
            <a:prstGeom prst="rect">
              <a:avLst/>
            </a:prstGeom>
          </p:spPr>
        </p:pic>
        <p:pic>
          <p:nvPicPr>
            <p:cNvPr id="22" name="Picture 21"/>
            <p:cNvPicPr>
              <a:picLocks noChangeAspect="1"/>
            </p:cNvPicPr>
            <p:nvPr/>
          </p:nvPicPr>
          <p:blipFill>
            <a:blip r:embed="rId7"/>
            <a:stretch>
              <a:fillRect/>
            </a:stretch>
          </p:blipFill>
          <p:spPr>
            <a:xfrm>
              <a:off x="44443" y="-122576"/>
              <a:ext cx="681487" cy="327804"/>
            </a:xfrm>
            <a:prstGeom prst="rect">
              <a:avLst/>
            </a:prstGeom>
          </p:spPr>
        </p:pic>
      </p:grpSp>
    </p:spTree>
    <p:extLst>
      <p:ext uri="{BB962C8B-B14F-4D97-AF65-F5344CB8AC3E}">
        <p14:creationId xmlns:p14="http://schemas.microsoft.com/office/powerpoint/2010/main" val="177811151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P spid="27" grpId="0"/>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5261" y="725714"/>
            <a:ext cx="9534051" cy="5367559"/>
          </a:xfrm>
          <a:prstGeom prst="rect">
            <a:avLst/>
          </a:prstGeom>
        </p:spPr>
      </p:pic>
      <p:sp>
        <p:nvSpPr>
          <p:cNvPr id="3" name="Oval 2"/>
          <p:cNvSpPr/>
          <p:nvPr/>
        </p:nvSpPr>
        <p:spPr>
          <a:xfrm>
            <a:off x="3246285" y="2007049"/>
            <a:ext cx="2804887" cy="2804887"/>
          </a:xfrm>
          <a:prstGeom prst="ellipse">
            <a:avLst/>
          </a:prstGeom>
          <a:solidFill>
            <a:srgbClr val="E48312">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93028" y="3144157"/>
            <a:ext cx="3511402" cy="534377"/>
          </a:xfrm>
          <a:prstGeom prst="rect">
            <a:avLst/>
          </a:prstGeom>
          <a:noFill/>
        </p:spPr>
        <p:txBody>
          <a:bodyPr wrap="square" lIns="0" tIns="0" rIns="0" bIns="0" rtlCol="0">
            <a:spAutoFit/>
          </a:bodyPr>
          <a:lstStyle/>
          <a:p>
            <a:pPr algn="ctr">
              <a:lnSpc>
                <a:spcPts val="4500"/>
              </a:lnSpc>
            </a:pPr>
            <a:r>
              <a:rPr lang="en-GB" sz="3000" dirty="0" smtClean="0">
                <a:solidFill>
                  <a:schemeClr val="bg1"/>
                </a:solidFill>
                <a:latin typeface="Calibri Light" panose="020F0302020204030204" pitchFamily="34" charset="0"/>
              </a:rPr>
              <a:t>Image Processing</a:t>
            </a:r>
            <a:endParaRPr lang="en-GB" sz="3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17058941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6899817"/>
          </a:xfrm>
          <a:prstGeom prst="rect">
            <a:avLst/>
          </a:prstGeom>
          <a:blipFill dpi="0" rotWithShape="1">
            <a:blip r:embed="rId2">
              <a:alphaModFix amt="67000"/>
            </a:blip>
            <a:srcRect/>
            <a:tile tx="0" ty="0" sx="100000" sy="100000" flip="none" algn="tl"/>
          </a:blipFill>
          <a:ln w="12700">
            <a:miter lim="400000"/>
          </a:ln>
        </p:spPr>
        <p:txBody>
          <a:bodyPr lIns="0" tIns="0" rIns="0" bIns="0" rtlCol="0" anchor="ctr"/>
          <a:lstStyle/>
          <a:p>
            <a:pPr algn="ctr"/>
            <a:endParaRPr lang="en-US" sz="3200">
              <a:solidFill>
                <a:srgbClr val="FFFFFF"/>
              </a:solidFill>
              <a:latin typeface="Helvetica Light"/>
              <a:ea typeface="Helvetica Light"/>
              <a:cs typeface="Helvetica Light"/>
              <a:sym typeface="Helvetica Light"/>
            </a:endParaRPr>
          </a:p>
        </p:txBody>
      </p:sp>
      <p:grpSp>
        <p:nvGrpSpPr>
          <p:cNvPr id="15" name="Group 178"/>
          <p:cNvGrpSpPr/>
          <p:nvPr/>
        </p:nvGrpSpPr>
        <p:grpSpPr>
          <a:xfrm>
            <a:off x="3693367" y="2765116"/>
            <a:ext cx="1757263" cy="1757263"/>
            <a:chOff x="0" y="0"/>
            <a:chExt cx="3006065" cy="3006065"/>
          </a:xfrm>
          <a:solidFill>
            <a:schemeClr val="accent1"/>
          </a:solidFill>
        </p:grpSpPr>
        <p:sp>
          <p:nvSpPr>
            <p:cNvPr id="16" name="Shape 176"/>
            <p:cNvSpPr/>
            <p:nvPr/>
          </p:nvSpPr>
          <p:spPr>
            <a:xfrm>
              <a:off x="0" y="0"/>
              <a:ext cx="3006065" cy="30060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17" name="Shape 177"/>
            <p:cNvSpPr/>
            <p:nvPr/>
          </p:nvSpPr>
          <p:spPr>
            <a:xfrm>
              <a:off x="362458" y="946800"/>
              <a:ext cx="2346330" cy="1112464"/>
            </a:xfrm>
            <a:custGeom>
              <a:avLst/>
              <a:gdLst/>
              <a:ahLst/>
              <a:cxnLst>
                <a:cxn ang="0">
                  <a:pos x="wd2" y="hd2"/>
                </a:cxn>
                <a:cxn ang="5400000">
                  <a:pos x="wd2" y="hd2"/>
                </a:cxn>
                <a:cxn ang="10800000">
                  <a:pos x="wd2" y="hd2"/>
                </a:cxn>
                <a:cxn ang="16200000">
                  <a:pos x="wd2" y="hd2"/>
                </a:cxn>
              </a:cxnLst>
              <a:rect l="0" t="0" r="r" b="b"/>
              <a:pathLst>
                <a:path w="20317" h="19134" extrusionOk="0">
                  <a:moveTo>
                    <a:pt x="5102" y="1944"/>
                  </a:moveTo>
                  <a:cubicBezTo>
                    <a:pt x="971" y="4812"/>
                    <a:pt x="1208" y="9482"/>
                    <a:pt x="1350" y="11210"/>
                  </a:cubicBezTo>
                  <a:cubicBezTo>
                    <a:pt x="6685" y="3649"/>
                    <a:pt x="14666" y="4016"/>
                    <a:pt x="14666" y="4016"/>
                  </a:cubicBezTo>
                  <a:cubicBezTo>
                    <a:pt x="14666" y="4016"/>
                    <a:pt x="3354" y="8659"/>
                    <a:pt x="31" y="17966"/>
                  </a:cubicBezTo>
                  <a:cubicBezTo>
                    <a:pt x="-231" y="18701"/>
                    <a:pt x="1262" y="19657"/>
                    <a:pt x="1603" y="18788"/>
                  </a:cubicBezTo>
                  <a:cubicBezTo>
                    <a:pt x="2620" y="16199"/>
                    <a:pt x="4039" y="14258"/>
                    <a:pt x="4039" y="14258"/>
                  </a:cubicBezTo>
                  <a:cubicBezTo>
                    <a:pt x="6130" y="15189"/>
                    <a:pt x="9747" y="16280"/>
                    <a:pt x="12312" y="14121"/>
                  </a:cubicBezTo>
                  <a:cubicBezTo>
                    <a:pt x="15719" y="11254"/>
                    <a:pt x="15370" y="4897"/>
                    <a:pt x="20233" y="1801"/>
                  </a:cubicBezTo>
                  <a:cubicBezTo>
                    <a:pt x="21369" y="1079"/>
                    <a:pt x="10701" y="-1943"/>
                    <a:pt x="5102" y="1944"/>
                  </a:cubicBezTo>
                  <a:close/>
                </a:path>
              </a:pathLst>
            </a:custGeom>
            <a:noFill/>
            <a:ln w="12700" cap="flat">
              <a:noFill/>
              <a:miter lim="400000"/>
            </a:ln>
            <a:effectLst/>
          </p:spPr>
          <p:txBody>
            <a:bodyPr wrap="square" lIns="38100" tIns="38100" rIns="38100" bIns="38100" numCol="1" anchor="ctr">
              <a:noAutofit/>
            </a:bodyPr>
            <a:lstStyle/>
            <a:p>
              <a:pPr lvl="0"/>
              <a:r>
                <a:rPr lang="en-US" dirty="0" smtClean="0">
                  <a:ln w="0"/>
                  <a:solidFill>
                    <a:schemeClr val="bg1"/>
                  </a:solidFill>
                </a:rPr>
                <a:t>Segmentation</a:t>
              </a:r>
              <a:endParaRPr dirty="0">
                <a:ln w="0"/>
                <a:solidFill>
                  <a:schemeClr val="bg1"/>
                </a:solidFill>
              </a:endParaRPr>
            </a:p>
          </p:txBody>
        </p:sp>
      </p:grpSp>
      <p:sp>
        <p:nvSpPr>
          <p:cNvPr id="18" name="Shape 58"/>
          <p:cNvSpPr/>
          <p:nvPr/>
        </p:nvSpPr>
        <p:spPr>
          <a:xfrm flipV="1">
            <a:off x="4571998" y="4522377"/>
            <a:ext cx="0" cy="2377440"/>
          </a:xfrm>
          <a:prstGeom prst="line">
            <a:avLst/>
          </a:prstGeom>
          <a:ln/>
        </p:spPr>
        <p:style>
          <a:lnRef idx="1">
            <a:schemeClr val="accent1"/>
          </a:lnRef>
          <a:fillRef idx="0">
            <a:schemeClr val="accent1"/>
          </a:fillRef>
          <a:effectRef idx="0">
            <a:schemeClr val="accent1"/>
          </a:effectRef>
          <a:fontRef idx="minor">
            <a:schemeClr val="tx1"/>
          </a:fontRef>
        </p:style>
        <p:txBody>
          <a:bodyPr lIns="50800" tIns="50800" rIns="50800" bIns="50800" anchor="ctr"/>
          <a:lstStyle/>
          <a:p>
            <a:pPr lvl="0"/>
            <a:endParaRPr/>
          </a:p>
        </p:txBody>
      </p:sp>
      <p:sp>
        <p:nvSpPr>
          <p:cNvPr id="26" name="Oval 25"/>
          <p:cNvSpPr/>
          <p:nvPr/>
        </p:nvSpPr>
        <p:spPr>
          <a:xfrm>
            <a:off x="7865270" y="1028700"/>
            <a:ext cx="366711" cy="36671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 Placeholder 9"/>
          <p:cNvSpPr>
            <a:spLocks noGrp="1"/>
          </p:cNvSpPr>
          <p:nvPr>
            <p:ph type="body" sz="half" idx="14"/>
          </p:nvPr>
        </p:nvSpPr>
        <p:spPr>
          <a:xfrm>
            <a:off x="7865270" y="1028700"/>
            <a:ext cx="366711" cy="366711"/>
          </a:xfrm>
        </p:spPr>
        <p:txBody>
          <a:bodyPr>
            <a:normAutofit/>
          </a:bodyPr>
          <a:lstStyle/>
          <a:p>
            <a:r>
              <a:rPr lang="en-US" sz="1300" dirty="0" smtClean="0"/>
              <a:t>15</a:t>
            </a:r>
            <a:endParaRPr lang="en-GB" sz="1300" dirty="0"/>
          </a:p>
        </p:txBody>
      </p:sp>
    </p:spTree>
    <p:extLst>
      <p:ext uri="{BB962C8B-B14F-4D97-AF65-F5344CB8AC3E}">
        <p14:creationId xmlns:p14="http://schemas.microsoft.com/office/powerpoint/2010/main" val="327533692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blipFill dpi="0" rotWithShape="1">
            <a:blip r:embed="rId2">
              <a:alphaModFix amt="3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hape 58"/>
          <p:cNvSpPr/>
          <p:nvPr/>
        </p:nvSpPr>
        <p:spPr>
          <a:xfrm flipV="1">
            <a:off x="4571998" y="4525555"/>
            <a:ext cx="0" cy="2377440"/>
          </a:xfrm>
          <a:prstGeom prst="line">
            <a:avLst/>
          </a:prstGeom>
          <a:ln w="19050" cap="rnd">
            <a:solidFill>
              <a:schemeClr val="accent1"/>
            </a:solidFill>
            <a:prstDash val="solid"/>
            <a:round/>
          </a:ln>
        </p:spPr>
        <p:txBody>
          <a:bodyPr lIns="50800" tIns="50800" rIns="50800" bIns="50800" anchor="ctr"/>
          <a:lstStyle/>
          <a:p>
            <a:pPr lvl="0"/>
            <a:endParaRPr/>
          </a:p>
        </p:txBody>
      </p:sp>
      <p:sp>
        <p:nvSpPr>
          <p:cNvPr id="25" name="Shape 58"/>
          <p:cNvSpPr/>
          <p:nvPr/>
        </p:nvSpPr>
        <p:spPr>
          <a:xfrm flipV="1">
            <a:off x="4572000" y="0"/>
            <a:ext cx="0" cy="2743200"/>
          </a:xfrm>
          <a:prstGeom prst="line">
            <a:avLst/>
          </a:prstGeom>
          <a:ln w="19050" cap="rnd">
            <a:solidFill>
              <a:schemeClr val="accent1"/>
            </a:solidFill>
            <a:prstDash val="solid"/>
            <a:round/>
          </a:ln>
        </p:spPr>
        <p:txBody>
          <a:bodyPr lIns="50800" tIns="50800" rIns="50800" bIns="50800" anchor="ctr"/>
          <a:lstStyle/>
          <a:p>
            <a:pPr lvl="0"/>
            <a:endParaRPr/>
          </a:p>
        </p:txBody>
      </p:sp>
      <p:grpSp>
        <p:nvGrpSpPr>
          <p:cNvPr id="2" name="Group 1"/>
          <p:cNvGrpSpPr/>
          <p:nvPr/>
        </p:nvGrpSpPr>
        <p:grpSpPr>
          <a:xfrm>
            <a:off x="3693367" y="2765116"/>
            <a:ext cx="1757263" cy="1757263"/>
            <a:chOff x="3693367" y="2765116"/>
            <a:chExt cx="1757263" cy="1757263"/>
          </a:xfrm>
          <a:solidFill>
            <a:schemeClr val="accent1"/>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29" name="Shape 194"/>
            <p:cNvSpPr/>
            <p:nvPr/>
          </p:nvSpPr>
          <p:spPr>
            <a:xfrm>
              <a:off x="3777082" y="2917371"/>
              <a:ext cx="1673547" cy="142239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noFill/>
            <a:ln w="12700" cap="flat">
              <a:noFill/>
              <a:miter lim="400000"/>
            </a:ln>
            <a:effectLst/>
          </p:spPr>
          <p:txBody>
            <a:bodyPr wrap="square" lIns="38100" tIns="38100" rIns="38100" bIns="38100" numCol="1" anchor="ctr">
              <a:noAutofit/>
            </a:bodyPr>
            <a:lstStyle/>
            <a:p>
              <a:pPr lvl="0" algn="ctr"/>
              <a:r>
                <a:rPr lang="en-US" dirty="0" smtClean="0">
                  <a:solidFill>
                    <a:schemeClr val="bg1"/>
                  </a:solidFill>
                </a:rPr>
                <a:t>Short, Mid, and Tall Classification</a:t>
              </a:r>
              <a:endParaRPr dirty="0">
                <a:solidFill>
                  <a:schemeClr val="bg1"/>
                </a:solidFill>
              </a:endParaRPr>
            </a:p>
          </p:txBody>
        </p:sp>
      </p:grpSp>
    </p:spTree>
    <p:extLst>
      <p:ext uri="{BB962C8B-B14F-4D97-AF65-F5344CB8AC3E}">
        <p14:creationId xmlns:p14="http://schemas.microsoft.com/office/powerpoint/2010/main" val="42371304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blipFill dpi="0" rotWithShape="1">
            <a:blip r:embed="rId2">
              <a:alphaModFix amt="3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hape 58"/>
          <p:cNvSpPr/>
          <p:nvPr/>
        </p:nvSpPr>
        <p:spPr>
          <a:xfrm flipV="1">
            <a:off x="4571998" y="4554132"/>
            <a:ext cx="0" cy="2286000"/>
          </a:xfrm>
          <a:prstGeom prst="line">
            <a:avLst/>
          </a:prstGeom>
          <a:ln w="19050" cap="rnd">
            <a:solidFill>
              <a:srgbClr val="E48312"/>
            </a:solidFill>
            <a:prstDash val="solid"/>
            <a:round/>
          </a:ln>
        </p:spPr>
        <p:txBody>
          <a:bodyPr lIns="50800" tIns="50800" rIns="50800" bIns="50800" anchor="ctr"/>
          <a:lstStyle/>
          <a:p>
            <a:pPr lvl="0"/>
            <a:endParaRPr/>
          </a:p>
        </p:txBody>
      </p:sp>
      <p:sp>
        <p:nvSpPr>
          <p:cNvPr id="25" name="Shape 58"/>
          <p:cNvSpPr/>
          <p:nvPr/>
        </p:nvSpPr>
        <p:spPr>
          <a:xfrm flipV="1">
            <a:off x="4572000" y="0"/>
            <a:ext cx="0" cy="2743200"/>
          </a:xfrm>
          <a:prstGeom prst="line">
            <a:avLst/>
          </a:prstGeom>
          <a:ln w="19050" cap="rnd">
            <a:solidFill>
              <a:srgbClr val="E48312"/>
            </a:solidFill>
            <a:prstDash val="solid"/>
            <a:round/>
          </a:ln>
        </p:spPr>
        <p:txBody>
          <a:bodyPr lIns="50800" tIns="50800" rIns="50800" bIns="50800" anchor="ctr"/>
          <a:lstStyle/>
          <a:p>
            <a:pPr lvl="0"/>
            <a:endParaRPr/>
          </a:p>
        </p:txBody>
      </p:sp>
      <p:grpSp>
        <p:nvGrpSpPr>
          <p:cNvPr id="2" name="Group 1"/>
          <p:cNvGrpSpPr/>
          <p:nvPr/>
        </p:nvGrpSpPr>
        <p:grpSpPr>
          <a:xfrm>
            <a:off x="3693367" y="2765116"/>
            <a:ext cx="1757263" cy="1757263"/>
            <a:chOff x="3693367" y="2765116"/>
            <a:chExt cx="1757263" cy="1757263"/>
          </a:xfrm>
          <a:solidFill>
            <a:srgbClr val="E48312"/>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rgbClr val="E48312"/>
              </a:solidFill>
              <a:prstDash val="solid"/>
              <a:miter lim="400000"/>
            </a:ln>
            <a:effectLst/>
          </p:spPr>
          <p:txBody>
            <a:bodyPr wrap="square" lIns="50800" tIns="50800" rIns="50800" bIns="50800" numCol="1" anchor="ctr">
              <a:noAutofit/>
            </a:bodyPr>
            <a:lstStyle/>
            <a:p>
              <a:pPr lvl="0"/>
              <a:endParaRPr/>
            </a:p>
          </p:txBody>
        </p:sp>
        <p:sp>
          <p:nvSpPr>
            <p:cNvPr id="13" name="Shape 206"/>
            <p:cNvSpPr/>
            <p:nvPr/>
          </p:nvSpPr>
          <p:spPr>
            <a:xfrm>
              <a:off x="3933371" y="3274171"/>
              <a:ext cx="1262743" cy="739152"/>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noFill/>
            <a:ln w="12700" cap="flat">
              <a:noFill/>
              <a:miter lim="400000"/>
            </a:ln>
            <a:effectLst/>
          </p:spPr>
          <p:txBody>
            <a:bodyPr wrap="square" lIns="38100" tIns="38100" rIns="38100" bIns="38100" numCol="1" anchor="ctr">
              <a:noAutofit/>
            </a:bodyPr>
            <a:lstStyle/>
            <a:p>
              <a:pPr lvl="0" algn="ctr"/>
              <a:r>
                <a:rPr lang="en-US" dirty="0" smtClean="0">
                  <a:solidFill>
                    <a:schemeClr val="bg1"/>
                  </a:solidFill>
                </a:rPr>
                <a:t>River Shapefile</a:t>
              </a:r>
              <a:endParaRPr dirty="0">
                <a:solidFill>
                  <a:schemeClr val="bg1"/>
                </a:solidFill>
              </a:endParaRPr>
            </a:p>
          </p:txBody>
        </p:sp>
      </p:grpSp>
    </p:spTree>
    <p:extLst>
      <p:ext uri="{BB962C8B-B14F-4D97-AF65-F5344CB8AC3E}">
        <p14:creationId xmlns:p14="http://schemas.microsoft.com/office/powerpoint/2010/main" val="235323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1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blipFill dpi="0" rotWithShape="1">
            <a:blip r:embed="rId2">
              <a:alphaModFix amt="3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Shape 58"/>
          <p:cNvSpPr/>
          <p:nvPr/>
        </p:nvSpPr>
        <p:spPr>
          <a:xfrm flipV="1">
            <a:off x="4571998" y="4525555"/>
            <a:ext cx="0" cy="2377440"/>
          </a:xfrm>
          <a:prstGeom prst="line">
            <a:avLst/>
          </a:prstGeom>
          <a:ln w="19050" cap="rnd">
            <a:solidFill>
              <a:schemeClr val="accent1"/>
            </a:solidFill>
            <a:prstDash val="solid"/>
            <a:round/>
          </a:ln>
        </p:spPr>
        <p:txBody>
          <a:bodyPr lIns="50800" tIns="50800" rIns="50800" bIns="50800" anchor="ctr"/>
          <a:lstStyle/>
          <a:p>
            <a:pPr lvl="0"/>
            <a:endParaRPr/>
          </a:p>
        </p:txBody>
      </p:sp>
      <p:sp>
        <p:nvSpPr>
          <p:cNvPr id="25" name="Shape 58"/>
          <p:cNvSpPr/>
          <p:nvPr/>
        </p:nvSpPr>
        <p:spPr>
          <a:xfrm flipV="1">
            <a:off x="4572000" y="0"/>
            <a:ext cx="0" cy="2743200"/>
          </a:xfrm>
          <a:prstGeom prst="line">
            <a:avLst/>
          </a:prstGeom>
          <a:ln w="19050" cap="rnd">
            <a:solidFill>
              <a:schemeClr val="accent1"/>
            </a:solidFill>
            <a:prstDash val="solid"/>
            <a:round/>
          </a:ln>
        </p:spPr>
        <p:txBody>
          <a:bodyPr lIns="50800" tIns="50800" rIns="50800" bIns="50800" anchor="ctr"/>
          <a:lstStyle/>
          <a:p>
            <a:pPr lvl="0"/>
            <a:endParaRPr/>
          </a:p>
        </p:txBody>
      </p:sp>
      <p:grpSp>
        <p:nvGrpSpPr>
          <p:cNvPr id="2" name="Group 1"/>
          <p:cNvGrpSpPr/>
          <p:nvPr/>
        </p:nvGrpSpPr>
        <p:grpSpPr>
          <a:xfrm>
            <a:off x="3693367" y="2765116"/>
            <a:ext cx="1757263" cy="1757263"/>
            <a:chOff x="3693367" y="2765116"/>
            <a:chExt cx="1757263" cy="1757263"/>
          </a:xfrm>
          <a:solidFill>
            <a:schemeClr val="accent1"/>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14" name="Shape 218"/>
            <p:cNvSpPr/>
            <p:nvPr/>
          </p:nvSpPr>
          <p:spPr>
            <a:xfrm>
              <a:off x="4154474" y="3190868"/>
              <a:ext cx="809652" cy="847317"/>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noFill/>
            <a:ln w="12700" cap="flat">
              <a:noFill/>
              <a:miter lim="400000"/>
            </a:ln>
            <a:effectLst/>
          </p:spPr>
          <p:txBody>
            <a:bodyPr wrap="square" lIns="38100" tIns="38100" rIns="38100" bIns="38100" numCol="1" anchor="ctr">
              <a:noAutofit/>
            </a:bodyPr>
            <a:lstStyle/>
            <a:p>
              <a:pPr lvl="0" algn="ctr"/>
              <a:r>
                <a:rPr lang="en-US" dirty="0" smtClean="0">
                  <a:solidFill>
                    <a:schemeClr val="bg1"/>
                  </a:solidFill>
                </a:rPr>
                <a:t>Assign Class: Fish Pond</a:t>
              </a:r>
              <a:endParaRPr dirty="0">
                <a:solidFill>
                  <a:schemeClr val="bg1"/>
                </a:solidFill>
              </a:endParaRPr>
            </a:p>
          </p:txBody>
        </p:sp>
      </p:grpSp>
    </p:spTree>
    <p:extLst>
      <p:ext uri="{BB962C8B-B14F-4D97-AF65-F5344CB8AC3E}">
        <p14:creationId xmlns:p14="http://schemas.microsoft.com/office/powerpoint/2010/main" val="31482612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up)">
                                      <p:cBhvr>
                                        <p:cTn id="15" dur="500"/>
                                        <p:tgtEl>
                                          <p:spTgt spid="18"/>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39"/>
          <p:cNvSpPr/>
          <p:nvPr/>
        </p:nvSpPr>
        <p:spPr>
          <a:xfrm>
            <a:off x="0" y="6035322"/>
            <a:ext cx="9144000" cy="847849"/>
          </a:xfrm>
          <a:prstGeom prst="rect">
            <a:avLst/>
          </a:prstGeom>
          <a:solidFill>
            <a:schemeClr val="bg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6" name="Shape 39"/>
          <p:cNvSpPr/>
          <p:nvPr/>
        </p:nvSpPr>
        <p:spPr>
          <a:xfrm>
            <a:off x="800099" y="2773075"/>
            <a:ext cx="7543801" cy="4110096"/>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138602" y="3360072"/>
            <a:ext cx="6902307" cy="1538883"/>
          </a:xfrm>
          <a:prstGeom prst="rect">
            <a:avLst/>
          </a:prstGeom>
          <a:noFill/>
        </p:spPr>
        <p:txBody>
          <a:bodyPr wrap="square" lIns="0" tIns="0" rIns="0" bIns="0" rtlCol="0">
            <a:spAutoFit/>
          </a:bodyPr>
          <a:lstStyle/>
          <a:p>
            <a:pPr algn="ctr">
              <a:lnSpc>
                <a:spcPts val="4000"/>
              </a:lnSpc>
            </a:pPr>
            <a:r>
              <a:rPr lang="en-US" sz="2800" dirty="0" smtClean="0">
                <a:solidFill>
                  <a:schemeClr val="bg1"/>
                </a:solidFill>
                <a:latin typeface="Calibri Light" panose="020F0302020204030204" pitchFamily="34" charset="0"/>
              </a:rPr>
              <a:t>Extracting Abandoned Brackish Water Fishpond From LiDAR Data For Mangrove Reversion Suitability Analysis</a:t>
            </a:r>
            <a:endParaRPr lang="en-GB" sz="2800" dirty="0">
              <a:solidFill>
                <a:schemeClr val="bg1"/>
              </a:solidFill>
              <a:latin typeface="Calibri Light" panose="020F0302020204030204" pitchFamily="34" charset="0"/>
            </a:endParaRPr>
          </a:p>
        </p:txBody>
      </p:sp>
      <p:sp>
        <p:nvSpPr>
          <p:cNvPr id="11" name="TextBox 10"/>
          <p:cNvSpPr txBox="1"/>
          <p:nvPr/>
        </p:nvSpPr>
        <p:spPr>
          <a:xfrm>
            <a:off x="3039568" y="5495541"/>
            <a:ext cx="3100376" cy="230832"/>
          </a:xfrm>
          <a:prstGeom prst="rect">
            <a:avLst/>
          </a:prstGeom>
          <a:noFill/>
        </p:spPr>
        <p:txBody>
          <a:bodyPr wrap="square" lIns="0" tIns="0" rIns="0" bIns="0" rtlCol="0">
            <a:spAutoFit/>
          </a:bodyPr>
          <a:lstStyle/>
          <a:p>
            <a:pPr algn="ctr"/>
            <a:r>
              <a:rPr lang="en-GB" sz="1500" b="1" dirty="0" smtClean="0">
                <a:solidFill>
                  <a:schemeClr val="bg1"/>
                </a:solidFill>
                <a:latin typeface="Calibri" panose="020F0502020204030204" pitchFamily="34" charset="0"/>
              </a:rPr>
              <a:t>M. A. Cabanlit</a:t>
            </a:r>
            <a:endParaRPr lang="en-GB" sz="1500" b="1" dirty="0">
              <a:solidFill>
                <a:schemeClr val="bg1"/>
              </a:solidFill>
              <a:latin typeface="Calibri" panose="020F0502020204030204" pitchFamily="34" charset="0"/>
            </a:endParaRPr>
          </a:p>
        </p:txBody>
      </p:sp>
      <p:sp>
        <p:nvSpPr>
          <p:cNvPr id="12" name="TextBox 11"/>
          <p:cNvSpPr txBox="1"/>
          <p:nvPr/>
        </p:nvSpPr>
        <p:spPr>
          <a:xfrm>
            <a:off x="3204667" y="5744820"/>
            <a:ext cx="2738823"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Research Associate</a:t>
            </a:r>
            <a:endParaRPr lang="en-GB" sz="900" dirty="0">
              <a:solidFill>
                <a:schemeClr val="bg1"/>
              </a:solidFill>
              <a:latin typeface="Calibri" panose="020F0502020204030204" pitchFamily="34" charset="0"/>
            </a:endParaRPr>
          </a:p>
        </p:txBody>
      </p:sp>
      <p:sp>
        <p:nvSpPr>
          <p:cNvPr id="13" name="Text Placeholder 2"/>
          <p:cNvSpPr>
            <a:spLocks noGrp="1"/>
          </p:cNvSpPr>
          <p:nvPr>
            <p:ph type="body" sz="quarter" idx="11"/>
          </p:nvPr>
        </p:nvSpPr>
        <p:spPr>
          <a:xfrm>
            <a:off x="1514475" y="1821677"/>
            <a:ext cx="6257925" cy="259613"/>
          </a:xfrm>
          <a:noFill/>
        </p:spPr>
        <p:txBody>
          <a:bodyPr anchor="ctr">
            <a:noAutofit/>
          </a:bodyPr>
          <a:lstStyle/>
          <a:p>
            <a:pPr algn="ctr"/>
            <a:r>
              <a:rPr lang="en-GB" sz="2500" dirty="0" smtClean="0"/>
              <a:t>University of the Philippines Cebu</a:t>
            </a:r>
            <a:endParaRPr lang="en-GB" sz="2500" dirty="0"/>
          </a:p>
        </p:txBody>
      </p:sp>
      <p:sp>
        <p:nvSpPr>
          <p:cNvPr id="14" name="TextBox 13"/>
          <p:cNvSpPr txBox="1"/>
          <p:nvPr/>
        </p:nvSpPr>
        <p:spPr>
          <a:xfrm>
            <a:off x="3908855" y="2157590"/>
            <a:ext cx="1330446" cy="230832"/>
          </a:xfrm>
          <a:prstGeom prst="rect">
            <a:avLst/>
          </a:prstGeom>
          <a:noFill/>
        </p:spPr>
        <p:txBody>
          <a:bodyPr wrap="square" lIns="0" tIns="0" rIns="0" bIns="0" rtlCol="0">
            <a:spAutoFit/>
          </a:bodyPr>
          <a:lstStyle/>
          <a:p>
            <a:pPr algn="ctr"/>
            <a:r>
              <a:rPr lang="en-GB" sz="1500" b="1" dirty="0" smtClean="0">
                <a:solidFill>
                  <a:schemeClr val="tx1">
                    <a:lumMod val="75000"/>
                    <a:lumOff val="25000"/>
                  </a:schemeClr>
                </a:solidFill>
                <a:latin typeface="Calibri" panose="020F0502020204030204" pitchFamily="34" charset="0"/>
              </a:rPr>
              <a:t>Phil – LiDAR 2</a:t>
            </a:r>
            <a:endParaRPr lang="en-GB" sz="1500" b="1" dirty="0">
              <a:solidFill>
                <a:schemeClr val="tx1">
                  <a:lumMod val="75000"/>
                  <a:lumOff val="25000"/>
                </a:schemeClr>
              </a:solidFill>
              <a:latin typeface="Calibri" panose="020F0502020204030204"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248" y="1213539"/>
            <a:ext cx="527047" cy="531838"/>
          </a:xfrm>
          <a:prstGeom prst="rect">
            <a:avLst/>
          </a:prstGeom>
        </p:spPr>
      </p:pic>
    </p:spTree>
    <p:extLst>
      <p:ext uri="{BB962C8B-B14F-4D97-AF65-F5344CB8AC3E}">
        <p14:creationId xmlns:p14="http://schemas.microsoft.com/office/powerpoint/2010/main" val="4090595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animEffect transition="in" filter="fade">
                                      <p:cBhvr>
                                        <p:cTn id="13" dur="500"/>
                                        <p:tgtEl>
                                          <p:spTgt spid="1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par>
                          <p:cTn id="21" fill="hold">
                            <p:stCondLst>
                              <p:cond delay="2000"/>
                            </p:stCondLst>
                            <p:childTnLst>
                              <p:par>
                                <p:cTn id="22" presetID="18" presetClass="entr" presetSubtype="6"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strips(downRight)">
                                      <p:cBhvr>
                                        <p:cTn id="24" dur="500"/>
                                        <p:tgtEl>
                                          <p:spTgt spid="10"/>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P spid="13" grpId="0" build="p"/>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blipFill dpi="0" rotWithShape="1">
            <a:blip r:embed="rId2">
              <a:alphaModFix amt="37000"/>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Shape 58"/>
          <p:cNvSpPr/>
          <p:nvPr/>
        </p:nvSpPr>
        <p:spPr>
          <a:xfrm flipV="1">
            <a:off x="4572000" y="0"/>
            <a:ext cx="0" cy="2743200"/>
          </a:xfrm>
          <a:prstGeom prst="line">
            <a:avLst/>
          </a:prstGeom>
          <a:ln w="19050" cap="rnd">
            <a:solidFill>
              <a:schemeClr val="accent1"/>
            </a:solidFill>
            <a:prstDash val="solid"/>
            <a:round/>
          </a:ln>
        </p:spPr>
        <p:txBody>
          <a:bodyPr lIns="50800" tIns="50800" rIns="50800" bIns="50800" anchor="ctr"/>
          <a:lstStyle/>
          <a:p>
            <a:pPr lvl="0"/>
            <a:endParaRPr/>
          </a:p>
        </p:txBody>
      </p:sp>
      <p:grpSp>
        <p:nvGrpSpPr>
          <p:cNvPr id="2" name="Group 1"/>
          <p:cNvGrpSpPr/>
          <p:nvPr/>
        </p:nvGrpSpPr>
        <p:grpSpPr>
          <a:xfrm>
            <a:off x="3693367" y="2765116"/>
            <a:ext cx="1757263" cy="1757263"/>
            <a:chOff x="3693367" y="2765116"/>
            <a:chExt cx="1757263" cy="1757263"/>
          </a:xfrm>
          <a:solidFill>
            <a:schemeClr val="accent1"/>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13" name="Shape 229"/>
            <p:cNvSpPr/>
            <p:nvPr/>
          </p:nvSpPr>
          <p:spPr>
            <a:xfrm>
              <a:off x="4101221" y="3298042"/>
              <a:ext cx="978101" cy="635739"/>
            </a:xfrm>
            <a:custGeom>
              <a:avLst/>
              <a:gdLst/>
              <a:ahLst/>
              <a:cxnLst>
                <a:cxn ang="0">
                  <a:pos x="wd2" y="hd2"/>
                </a:cxn>
                <a:cxn ang="5400000">
                  <a:pos x="wd2" y="hd2"/>
                </a:cxn>
                <a:cxn ang="10800000">
                  <a:pos x="wd2" y="hd2"/>
                </a:cxn>
                <a:cxn ang="16200000">
                  <a:pos x="wd2" y="hd2"/>
                </a:cxn>
              </a:cxnLst>
              <a:rect l="0" t="0" r="r" b="b"/>
              <a:pathLst>
                <a:path w="21600" h="21600" extrusionOk="0">
                  <a:moveTo>
                    <a:pt x="12281" y="13211"/>
                  </a:moveTo>
                  <a:cubicBezTo>
                    <a:pt x="11747" y="14381"/>
                    <a:pt x="9458" y="18011"/>
                    <a:pt x="9360" y="18165"/>
                  </a:cubicBezTo>
                  <a:cubicBezTo>
                    <a:pt x="9249" y="18377"/>
                    <a:pt x="8939" y="18735"/>
                    <a:pt x="8644" y="18441"/>
                  </a:cubicBezTo>
                  <a:cubicBezTo>
                    <a:pt x="8559" y="18357"/>
                    <a:pt x="8459" y="18187"/>
                    <a:pt x="8459" y="17853"/>
                  </a:cubicBezTo>
                  <a:cubicBezTo>
                    <a:pt x="8459" y="17530"/>
                    <a:pt x="8554" y="17204"/>
                    <a:pt x="8565" y="17168"/>
                  </a:cubicBezTo>
                  <a:lnTo>
                    <a:pt x="9680" y="13369"/>
                  </a:lnTo>
                  <a:cubicBezTo>
                    <a:pt x="9471" y="13239"/>
                    <a:pt x="9111" y="13015"/>
                    <a:pt x="8832" y="12829"/>
                  </a:cubicBezTo>
                  <a:lnTo>
                    <a:pt x="8758" y="12781"/>
                  </a:lnTo>
                  <a:cubicBezTo>
                    <a:pt x="8476" y="12597"/>
                    <a:pt x="8124" y="12367"/>
                    <a:pt x="8124" y="11770"/>
                  </a:cubicBezTo>
                  <a:cubicBezTo>
                    <a:pt x="8124" y="11484"/>
                    <a:pt x="8211" y="11152"/>
                    <a:pt x="8393" y="10758"/>
                  </a:cubicBezTo>
                  <a:cubicBezTo>
                    <a:pt x="8927" y="9588"/>
                    <a:pt x="11216" y="5958"/>
                    <a:pt x="11314" y="5804"/>
                  </a:cubicBezTo>
                  <a:cubicBezTo>
                    <a:pt x="11426" y="5592"/>
                    <a:pt x="11735" y="5234"/>
                    <a:pt x="12030" y="5528"/>
                  </a:cubicBezTo>
                  <a:cubicBezTo>
                    <a:pt x="12115" y="5612"/>
                    <a:pt x="12215" y="5782"/>
                    <a:pt x="12215" y="6116"/>
                  </a:cubicBezTo>
                  <a:cubicBezTo>
                    <a:pt x="12215" y="6438"/>
                    <a:pt x="12120" y="6765"/>
                    <a:pt x="12110" y="6801"/>
                  </a:cubicBezTo>
                  <a:lnTo>
                    <a:pt x="10992" y="10600"/>
                  </a:lnTo>
                  <a:cubicBezTo>
                    <a:pt x="11203" y="10730"/>
                    <a:pt x="11563" y="10954"/>
                    <a:pt x="11842" y="11140"/>
                  </a:cubicBezTo>
                  <a:lnTo>
                    <a:pt x="11916" y="11188"/>
                  </a:lnTo>
                  <a:cubicBezTo>
                    <a:pt x="12198" y="11372"/>
                    <a:pt x="12550" y="11602"/>
                    <a:pt x="12550" y="12201"/>
                  </a:cubicBezTo>
                  <a:cubicBezTo>
                    <a:pt x="12550" y="12485"/>
                    <a:pt x="12462" y="12817"/>
                    <a:pt x="12281" y="13211"/>
                  </a:cubicBezTo>
                  <a:close/>
                  <a:moveTo>
                    <a:pt x="16430" y="6048"/>
                  </a:moveTo>
                  <a:cubicBezTo>
                    <a:pt x="16132" y="6048"/>
                    <a:pt x="15840" y="6088"/>
                    <a:pt x="15557" y="6162"/>
                  </a:cubicBezTo>
                  <a:cubicBezTo>
                    <a:pt x="14848" y="2597"/>
                    <a:pt x="12653" y="0"/>
                    <a:pt x="10054" y="0"/>
                  </a:cubicBezTo>
                  <a:cubicBezTo>
                    <a:pt x="6881" y="0"/>
                    <a:pt x="4310" y="3869"/>
                    <a:pt x="4310" y="8641"/>
                  </a:cubicBezTo>
                  <a:cubicBezTo>
                    <a:pt x="4310" y="9067"/>
                    <a:pt x="4330" y="9486"/>
                    <a:pt x="4369" y="9896"/>
                  </a:cubicBezTo>
                  <a:cubicBezTo>
                    <a:pt x="4217" y="9868"/>
                    <a:pt x="4064" y="9850"/>
                    <a:pt x="3906" y="9850"/>
                  </a:cubicBezTo>
                  <a:cubicBezTo>
                    <a:pt x="1749" y="9850"/>
                    <a:pt x="0" y="12481"/>
                    <a:pt x="0" y="15726"/>
                  </a:cubicBezTo>
                  <a:cubicBezTo>
                    <a:pt x="0" y="18969"/>
                    <a:pt x="1749" y="21600"/>
                    <a:pt x="3906" y="21600"/>
                  </a:cubicBezTo>
                  <a:lnTo>
                    <a:pt x="16430" y="21600"/>
                  </a:lnTo>
                  <a:cubicBezTo>
                    <a:pt x="19285" y="21600"/>
                    <a:pt x="21600" y="18119"/>
                    <a:pt x="21600" y="13823"/>
                  </a:cubicBezTo>
                  <a:cubicBezTo>
                    <a:pt x="21600" y="9530"/>
                    <a:pt x="19285" y="6048"/>
                    <a:pt x="16430" y="6048"/>
                  </a:cubicBezTo>
                  <a:close/>
                </a:path>
              </a:pathLst>
            </a:custGeom>
            <a:noFill/>
            <a:ln w="12700" cap="flat">
              <a:noFill/>
              <a:miter lim="400000"/>
            </a:ln>
            <a:effectLst/>
          </p:spPr>
          <p:txBody>
            <a:bodyPr wrap="square" lIns="38100" tIns="38100" rIns="38100" bIns="38100" numCol="1" anchor="ctr">
              <a:noAutofit/>
            </a:bodyPr>
            <a:lstStyle/>
            <a:p>
              <a:pPr lvl="0" algn="ctr"/>
              <a:r>
                <a:rPr lang="en-US" dirty="0" smtClean="0">
                  <a:solidFill>
                    <a:schemeClr val="bg1"/>
                  </a:solidFill>
                </a:rPr>
                <a:t>Cleanup</a:t>
              </a:r>
              <a:endParaRPr dirty="0">
                <a:solidFill>
                  <a:schemeClr val="bg1"/>
                </a:solidFill>
              </a:endParaRPr>
            </a:p>
          </p:txBody>
        </p:sp>
      </p:grpSp>
    </p:spTree>
    <p:extLst>
      <p:ext uri="{BB962C8B-B14F-4D97-AF65-F5344CB8AC3E}">
        <p14:creationId xmlns:p14="http://schemas.microsoft.com/office/powerpoint/2010/main" val="28437506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5261" y="725714"/>
            <a:ext cx="9534051" cy="5367559"/>
          </a:xfrm>
          <a:prstGeom prst="rect">
            <a:avLst/>
          </a:prstGeom>
        </p:spPr>
      </p:pic>
      <p:sp>
        <p:nvSpPr>
          <p:cNvPr id="3" name="Oval 2"/>
          <p:cNvSpPr/>
          <p:nvPr/>
        </p:nvSpPr>
        <p:spPr>
          <a:xfrm>
            <a:off x="3246285" y="2007049"/>
            <a:ext cx="2804887" cy="2804887"/>
          </a:xfrm>
          <a:prstGeom prst="ellipse">
            <a:avLst/>
          </a:prstGeom>
          <a:solidFill>
            <a:srgbClr val="E48312">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93027" y="2543870"/>
            <a:ext cx="3511402" cy="1731243"/>
          </a:xfrm>
          <a:prstGeom prst="rect">
            <a:avLst/>
          </a:prstGeom>
          <a:noFill/>
        </p:spPr>
        <p:txBody>
          <a:bodyPr wrap="square" lIns="0" tIns="0" rIns="0" bIns="0" rtlCol="0">
            <a:spAutoFit/>
          </a:bodyPr>
          <a:lstStyle/>
          <a:p>
            <a:pPr algn="ctr">
              <a:lnSpc>
                <a:spcPts val="4500"/>
              </a:lnSpc>
            </a:pPr>
            <a:r>
              <a:rPr lang="en-GB" sz="3000" dirty="0" smtClean="0">
                <a:solidFill>
                  <a:schemeClr val="bg1"/>
                </a:solidFill>
                <a:latin typeface="Calibri Light" panose="020F0302020204030204" pitchFamily="34" charset="0"/>
              </a:rPr>
              <a:t>Abandoned</a:t>
            </a:r>
          </a:p>
          <a:p>
            <a:pPr algn="ctr">
              <a:lnSpc>
                <a:spcPts val="4500"/>
              </a:lnSpc>
            </a:pPr>
            <a:r>
              <a:rPr lang="en-GB" sz="3000" dirty="0" smtClean="0">
                <a:solidFill>
                  <a:schemeClr val="bg1"/>
                </a:solidFill>
                <a:latin typeface="Calibri Light" panose="020F0302020204030204" pitchFamily="34" charset="0"/>
              </a:rPr>
              <a:t>Fish Pond </a:t>
            </a:r>
          </a:p>
          <a:p>
            <a:pPr algn="ctr">
              <a:lnSpc>
                <a:spcPts val="4500"/>
              </a:lnSpc>
            </a:pPr>
            <a:r>
              <a:rPr lang="en-GB" sz="3000" dirty="0" smtClean="0">
                <a:solidFill>
                  <a:schemeClr val="bg1"/>
                </a:solidFill>
                <a:latin typeface="Calibri Light" panose="020F0302020204030204" pitchFamily="34" charset="0"/>
              </a:rPr>
              <a:t>Classification</a:t>
            </a:r>
            <a:endParaRPr lang="en-GB" sz="3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422980055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smtClean="0">
                <a:solidFill>
                  <a:schemeClr val="bg1"/>
                </a:solidFill>
              </a:rPr>
              <a:t>Abandoned Fish Pond Classification</a:t>
            </a:r>
            <a:endParaRPr lang="en-GB"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21</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Mean SOS</a:t>
            </a:r>
            <a:endParaRPr lang="en-GB" sz="1500" dirty="0">
              <a:solidFill>
                <a:schemeClr val="bg1"/>
              </a:solidFill>
              <a:latin typeface="Calibri Light" panose="020F0302020204030204" pitchFamily="34" charset="0"/>
            </a:endParaRPr>
          </a:p>
        </p:txBody>
      </p:sp>
      <p:pic>
        <p:nvPicPr>
          <p:cNvPr id="15" name="Picture 14"/>
          <p:cNvPicPr/>
          <p:nvPr/>
        </p:nvPicPr>
        <p:blipFill rotWithShape="1">
          <a:blip r:embed="rId3"/>
          <a:srcRect t="15138" b="26395"/>
          <a:stretch/>
        </p:blipFill>
        <p:spPr bwMode="auto">
          <a:xfrm>
            <a:off x="114983" y="2303557"/>
            <a:ext cx="8912905" cy="2803823"/>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16" name="Picture 15"/>
          <p:cNvPicPr/>
          <p:nvPr/>
        </p:nvPicPr>
        <p:blipFill>
          <a:blip r:embed="rId4"/>
          <a:stretch>
            <a:fillRect/>
          </a:stretch>
        </p:blipFill>
        <p:spPr>
          <a:xfrm>
            <a:off x="3392371" y="5381381"/>
            <a:ext cx="2195630" cy="431511"/>
          </a:xfrm>
          <a:prstGeom prst="rect">
            <a:avLst/>
          </a:prstGeom>
          <a:ln>
            <a:solidFill>
              <a:schemeClr val="accent1"/>
            </a:solidFill>
          </a:ln>
        </p:spPr>
      </p:pic>
    </p:spTree>
    <p:extLst>
      <p:ext uri="{BB962C8B-B14F-4D97-AF65-F5344CB8AC3E}">
        <p14:creationId xmlns:p14="http://schemas.microsoft.com/office/powerpoint/2010/main" val="345597474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25261" y="725714"/>
            <a:ext cx="9534051" cy="5367559"/>
          </a:xfrm>
          <a:prstGeom prst="rect">
            <a:avLst/>
          </a:prstGeom>
        </p:spPr>
      </p:pic>
      <p:sp>
        <p:nvSpPr>
          <p:cNvPr id="3" name="Oval 2"/>
          <p:cNvSpPr/>
          <p:nvPr/>
        </p:nvSpPr>
        <p:spPr>
          <a:xfrm>
            <a:off x="2739570" y="1563983"/>
            <a:ext cx="3737430" cy="3737430"/>
          </a:xfrm>
          <a:prstGeom prst="ellipse">
            <a:avLst/>
          </a:prstGeom>
          <a:solidFill>
            <a:srgbClr val="E48312">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893028" y="3144157"/>
            <a:ext cx="3511402"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Results</a:t>
            </a:r>
            <a:endParaRPr lang="en-GB" sz="2000" dirty="0">
              <a:solidFill>
                <a:schemeClr val="bg1"/>
              </a:solidFill>
              <a:latin typeface="Calibri Light" panose="020F0302020204030204" pitchFamily="34" charset="0"/>
            </a:endParaRPr>
          </a:p>
        </p:txBody>
      </p:sp>
    </p:spTree>
    <p:extLst>
      <p:ext uri="{BB962C8B-B14F-4D97-AF65-F5344CB8AC3E}">
        <p14:creationId xmlns:p14="http://schemas.microsoft.com/office/powerpoint/2010/main" val="222395386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smtClean="0">
                <a:solidFill>
                  <a:schemeClr val="bg1"/>
                </a:solidFill>
              </a:rPr>
              <a:t>Results</a:t>
            </a:r>
            <a:endParaRPr lang="en-GB"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23</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and Discussion</a:t>
            </a:r>
            <a:endParaRPr lang="en-GB" sz="1500" dirty="0">
              <a:solidFill>
                <a:schemeClr val="bg1"/>
              </a:solidFill>
              <a:latin typeface="Calibri Light" panose="020F0302020204030204" pitchFamily="34" charset="0"/>
            </a:endParaRPr>
          </a:p>
        </p:txBody>
      </p:sp>
      <p:grpSp>
        <p:nvGrpSpPr>
          <p:cNvPr id="8" name="Group 7"/>
          <p:cNvGrpSpPr/>
          <p:nvPr/>
        </p:nvGrpSpPr>
        <p:grpSpPr>
          <a:xfrm>
            <a:off x="84046" y="2089571"/>
            <a:ext cx="8943840" cy="3939604"/>
            <a:chOff x="-1529212" y="-248658"/>
            <a:chExt cx="8944076" cy="3942185"/>
          </a:xfrm>
        </p:grpSpPr>
        <p:pic>
          <p:nvPicPr>
            <p:cNvPr id="9" name="Picture 8"/>
            <p:cNvPicPr>
              <a:picLocks noChangeAspect="1"/>
            </p:cNvPicPr>
            <p:nvPr/>
          </p:nvPicPr>
          <p:blipFill rotWithShape="1">
            <a:blip r:embed="rId3"/>
            <a:srcRect t="11834" b="20560"/>
            <a:stretch/>
          </p:blipFill>
          <p:spPr bwMode="auto">
            <a:xfrm>
              <a:off x="-1529212" y="-248658"/>
              <a:ext cx="8944076" cy="3299838"/>
            </a:xfrm>
            <a:prstGeom prst="rect">
              <a:avLst/>
            </a:prstGeom>
            <a:ln>
              <a:solidFill>
                <a:schemeClr val="accent1"/>
              </a:solidFill>
            </a:ln>
            <a:extLst>
              <a:ext uri="{53640926-AAD7-44D8-BBD7-CCE9431645EC}">
                <a14:shadowObscured xmlns:a14="http://schemas.microsoft.com/office/drawing/2010/main"/>
              </a:ext>
            </a:extLst>
          </p:spPr>
        </p:pic>
        <p:pic>
          <p:nvPicPr>
            <p:cNvPr id="10" name="Picture 9"/>
            <p:cNvPicPr>
              <a:picLocks noChangeAspect="1"/>
            </p:cNvPicPr>
            <p:nvPr/>
          </p:nvPicPr>
          <p:blipFill>
            <a:blip r:embed="rId4"/>
            <a:stretch>
              <a:fillRect/>
            </a:stretch>
          </p:blipFill>
          <p:spPr>
            <a:xfrm>
              <a:off x="1897647" y="3164918"/>
              <a:ext cx="2177368" cy="528609"/>
            </a:xfrm>
            <a:prstGeom prst="rect">
              <a:avLst/>
            </a:prstGeom>
            <a:ln>
              <a:solidFill>
                <a:schemeClr val="accent1"/>
              </a:solidFill>
            </a:ln>
          </p:spPr>
        </p:pic>
      </p:grpSp>
    </p:spTree>
    <p:extLst>
      <p:ext uri="{BB962C8B-B14F-4D97-AF65-F5344CB8AC3E}">
        <p14:creationId xmlns:p14="http://schemas.microsoft.com/office/powerpoint/2010/main" val="39470937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flipH="1">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smtClean="0">
                <a:solidFill>
                  <a:schemeClr val="bg1"/>
                </a:solidFill>
              </a:rPr>
              <a:t>Results</a:t>
            </a:r>
            <a:endParaRPr lang="en-GB"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24</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and Discussion</a:t>
            </a:r>
            <a:endParaRPr lang="en-GB" sz="1500" dirty="0">
              <a:solidFill>
                <a:schemeClr val="bg1"/>
              </a:solidFill>
              <a:latin typeface="Calibri Light" panose="020F0302020204030204" pitchFamily="34" charset="0"/>
            </a:endParaRPr>
          </a:p>
        </p:txBody>
      </p:sp>
      <p:pic>
        <p:nvPicPr>
          <p:cNvPr id="11" name="Picture 10"/>
          <p:cNvPicPr/>
          <p:nvPr/>
        </p:nvPicPr>
        <p:blipFill>
          <a:blip r:embed="rId3"/>
          <a:stretch>
            <a:fillRect/>
          </a:stretch>
        </p:blipFill>
        <p:spPr>
          <a:xfrm>
            <a:off x="155631" y="2303557"/>
            <a:ext cx="4292843" cy="3662675"/>
          </a:xfrm>
          <a:prstGeom prst="rect">
            <a:avLst/>
          </a:prstGeom>
          <a:ln>
            <a:solidFill>
              <a:schemeClr val="accent1"/>
            </a:solidFill>
          </a:ln>
        </p:spPr>
      </p:pic>
      <p:pic>
        <p:nvPicPr>
          <p:cNvPr id="12" name="Picture 11"/>
          <p:cNvPicPr/>
          <p:nvPr/>
        </p:nvPicPr>
        <p:blipFill>
          <a:blip r:embed="rId4"/>
          <a:stretch>
            <a:fillRect/>
          </a:stretch>
        </p:blipFill>
        <p:spPr>
          <a:xfrm>
            <a:off x="4719628" y="2303557"/>
            <a:ext cx="4268425" cy="3663614"/>
          </a:xfrm>
          <a:prstGeom prst="rect">
            <a:avLst/>
          </a:prstGeom>
          <a:ln>
            <a:solidFill>
              <a:schemeClr val="accent1"/>
            </a:solidFill>
          </a:ln>
        </p:spPr>
      </p:pic>
    </p:spTree>
    <p:extLst>
      <p:ext uri="{BB962C8B-B14F-4D97-AF65-F5344CB8AC3E}">
        <p14:creationId xmlns:p14="http://schemas.microsoft.com/office/powerpoint/2010/main" val="15883363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smtClean="0">
                <a:solidFill>
                  <a:schemeClr val="bg1"/>
                </a:solidFill>
              </a:rPr>
              <a:t>Results</a:t>
            </a:r>
            <a:endParaRPr lang="en-GB"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5</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and Discussion</a:t>
            </a:r>
            <a:endParaRPr lang="en-GB" sz="1500" dirty="0">
              <a:solidFill>
                <a:schemeClr val="bg1"/>
              </a:solidFill>
              <a:latin typeface="Calibri Light" panose="020F0302020204030204" pitchFamily="34" charset="0"/>
            </a:endParaRPr>
          </a:p>
        </p:txBody>
      </p:sp>
      <p:grpSp>
        <p:nvGrpSpPr>
          <p:cNvPr id="2" name="Group 1"/>
          <p:cNvGrpSpPr/>
          <p:nvPr/>
        </p:nvGrpSpPr>
        <p:grpSpPr>
          <a:xfrm>
            <a:off x="90805" y="2268060"/>
            <a:ext cx="8925949" cy="3392512"/>
            <a:chOff x="366577" y="2079374"/>
            <a:chExt cx="5914390" cy="2247900"/>
          </a:xfrm>
        </p:grpSpPr>
        <p:pic>
          <p:nvPicPr>
            <p:cNvPr id="8" name="Picture 7"/>
            <p:cNvPicPr/>
            <p:nvPr/>
          </p:nvPicPr>
          <p:blipFill rotWithShape="1">
            <a:blip r:embed="rId3"/>
            <a:srcRect t="7017" b="14124"/>
            <a:stretch/>
          </p:blipFill>
          <p:spPr bwMode="auto">
            <a:xfrm>
              <a:off x="366577" y="2079374"/>
              <a:ext cx="5914390" cy="2247900"/>
            </a:xfrm>
            <a:prstGeom prst="rect">
              <a:avLst/>
            </a:prstGeom>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9" name="Picture 8"/>
            <p:cNvPicPr/>
            <p:nvPr/>
          </p:nvPicPr>
          <p:blipFill>
            <a:blip r:embed="rId4"/>
            <a:stretch>
              <a:fillRect/>
            </a:stretch>
          </p:blipFill>
          <p:spPr>
            <a:xfrm>
              <a:off x="4831897" y="3442719"/>
              <a:ext cx="1409700" cy="847725"/>
            </a:xfrm>
            <a:prstGeom prst="rect">
              <a:avLst/>
            </a:prstGeom>
          </p:spPr>
        </p:pic>
      </p:grpSp>
    </p:spTree>
    <p:extLst>
      <p:ext uri="{BB962C8B-B14F-4D97-AF65-F5344CB8AC3E}">
        <p14:creationId xmlns:p14="http://schemas.microsoft.com/office/powerpoint/2010/main" val="35558170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9"/>
          <p:cNvSpPr/>
          <p:nvPr/>
        </p:nvSpPr>
        <p:spPr>
          <a:xfrm>
            <a:off x="800099" y="-9813"/>
            <a:ext cx="7543801" cy="4547220"/>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120845" y="1367159"/>
            <a:ext cx="6902307" cy="1231106"/>
          </a:xfrm>
          <a:prstGeom prst="rect">
            <a:avLst/>
          </a:prstGeom>
          <a:noFill/>
        </p:spPr>
        <p:txBody>
          <a:bodyPr wrap="square" lIns="0" tIns="0" rIns="0" bIns="0" rtlCol="0">
            <a:spAutoFit/>
          </a:bodyPr>
          <a:lstStyle/>
          <a:p>
            <a:pPr algn="ctr"/>
            <a:endParaRPr lang="en-US" sz="2000" dirty="0">
              <a:solidFill>
                <a:schemeClr val="bg1"/>
              </a:solidFill>
              <a:latin typeface="Calibri Light" panose="020F0302020204030204" pitchFamily="34" charset="0"/>
            </a:endParaRPr>
          </a:p>
          <a:p>
            <a:pPr algn="ctr"/>
            <a:r>
              <a:rPr lang="en-US" sz="2000" dirty="0">
                <a:solidFill>
                  <a:schemeClr val="bg1"/>
                </a:solidFill>
                <a:latin typeface="Calibri Light" panose="020F0302020204030204" pitchFamily="34" charset="0"/>
              </a:rPr>
              <a:t>The fishponds were extracted from LiDAR data using object based image analysis and was further classified as to which is abandoned by checking the vegetation through elevation models. </a:t>
            </a:r>
          </a:p>
        </p:txBody>
      </p:sp>
      <p:sp>
        <p:nvSpPr>
          <p:cNvPr id="11" name="TextBox 10"/>
          <p:cNvSpPr txBox="1"/>
          <p:nvPr/>
        </p:nvSpPr>
        <p:spPr>
          <a:xfrm>
            <a:off x="2858976" y="371186"/>
            <a:ext cx="3659791" cy="615553"/>
          </a:xfrm>
          <a:prstGeom prst="rect">
            <a:avLst/>
          </a:prstGeom>
          <a:noFill/>
        </p:spPr>
        <p:txBody>
          <a:bodyPr wrap="square" lIns="0" tIns="0" rIns="0" bIns="0" rtlCol="0">
            <a:spAutoFit/>
          </a:bodyPr>
          <a:lstStyle/>
          <a:p>
            <a:pPr algn="ctr"/>
            <a:r>
              <a:rPr lang="en-GB" sz="4000" dirty="0" smtClean="0">
                <a:solidFill>
                  <a:schemeClr val="bg1"/>
                </a:solidFill>
                <a:latin typeface="+mj-lt"/>
              </a:rPr>
              <a:t>Conclusion</a:t>
            </a:r>
            <a:endParaRPr lang="en-GB" sz="4000" dirty="0">
              <a:solidFill>
                <a:schemeClr val="bg1"/>
              </a:solidFill>
              <a:latin typeface="+mj-lt"/>
            </a:endParaRPr>
          </a:p>
        </p:txBody>
      </p:sp>
      <p:pic>
        <p:nvPicPr>
          <p:cNvPr id="4" name="Picture 3"/>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21374"/>
          <a:stretch/>
        </p:blipFill>
        <p:spPr>
          <a:xfrm>
            <a:off x="800099" y="2723097"/>
            <a:ext cx="7543801" cy="3336425"/>
          </a:xfrm>
          <a:prstGeom prst="rect">
            <a:avLst/>
          </a:prstGeom>
        </p:spPr>
      </p:pic>
    </p:spTree>
    <p:extLst>
      <p:ext uri="{BB962C8B-B14F-4D97-AF65-F5344CB8AC3E}">
        <p14:creationId xmlns:p14="http://schemas.microsoft.com/office/powerpoint/2010/main" val="9232367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strips(downRigh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96333" y="0"/>
            <a:ext cx="12202060" cy="6855797"/>
          </a:xfrm>
          <a:prstGeom prst="trapezoid">
            <a:avLst>
              <a:gd name="adj" fmla="val 54639"/>
            </a:avLst>
          </a:prstGeom>
        </p:spPr>
      </p:pic>
      <p:sp>
        <p:nvSpPr>
          <p:cNvPr id="40" name="Title 1"/>
          <p:cNvSpPr>
            <a:spLocks noGrp="1"/>
          </p:cNvSpPr>
          <p:nvPr>
            <p:ph type="ctrTitle"/>
          </p:nvPr>
        </p:nvSpPr>
        <p:spPr>
          <a:xfrm>
            <a:off x="2022114" y="1035683"/>
            <a:ext cx="7758044" cy="746277"/>
          </a:xfrm>
        </p:spPr>
        <p:txBody>
          <a:bodyPr/>
          <a:lstStyle/>
          <a:p>
            <a:pPr lvl="0" algn="ctr"/>
            <a:r>
              <a:rPr lang="en-GB" sz="4000" dirty="0" smtClean="0"/>
              <a:t>Recommendations</a:t>
            </a:r>
            <a:endParaRPr lang="en-GB" sz="4000" dirty="0"/>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27</a:t>
            </a:r>
            <a:endParaRPr lang="en-GB" sz="1200" b="1" dirty="0"/>
          </a:p>
        </p:txBody>
      </p:sp>
      <p:sp>
        <p:nvSpPr>
          <p:cNvPr id="56" name="Text Placeholder 2"/>
          <p:cNvSpPr>
            <a:spLocks noGrp="1"/>
          </p:cNvSpPr>
          <p:nvPr>
            <p:ph type="body" sz="quarter" idx="11"/>
          </p:nvPr>
        </p:nvSpPr>
        <p:spPr>
          <a:xfrm>
            <a:off x="3992325" y="2272602"/>
            <a:ext cx="2564434" cy="295275"/>
          </a:xfrm>
          <a:noFill/>
        </p:spPr>
        <p:txBody>
          <a:bodyPr anchor="ctr">
            <a:normAutofit lnSpcReduction="10000"/>
          </a:bodyPr>
          <a:lstStyle/>
          <a:p>
            <a:r>
              <a:rPr lang="en-GB" sz="1500" dirty="0" smtClean="0"/>
              <a:t>FLAs shall be considered</a:t>
            </a:r>
            <a:endParaRPr lang="en-GB" sz="1500" dirty="0"/>
          </a:p>
        </p:txBody>
      </p:sp>
      <p:sp>
        <p:nvSpPr>
          <p:cNvPr id="58" name="Text Placeholder 2"/>
          <p:cNvSpPr>
            <a:spLocks noGrp="1"/>
          </p:cNvSpPr>
          <p:nvPr>
            <p:ph type="body" sz="quarter" idx="11"/>
          </p:nvPr>
        </p:nvSpPr>
        <p:spPr>
          <a:xfrm>
            <a:off x="4283453" y="2859397"/>
            <a:ext cx="2786236" cy="295275"/>
          </a:xfrm>
          <a:noFill/>
        </p:spPr>
        <p:txBody>
          <a:bodyPr anchor="ctr">
            <a:normAutofit lnSpcReduction="10000"/>
          </a:bodyPr>
          <a:lstStyle/>
          <a:p>
            <a:r>
              <a:rPr lang="en-GB" sz="1500" dirty="0" smtClean="0"/>
              <a:t>Tidal Zones shall also be considered</a:t>
            </a:r>
            <a:endParaRPr lang="en-GB" sz="1500" dirty="0"/>
          </a:p>
        </p:txBody>
      </p:sp>
      <p:sp>
        <p:nvSpPr>
          <p:cNvPr id="60" name="Text Placeholder 2"/>
          <p:cNvSpPr>
            <a:spLocks noGrp="1"/>
          </p:cNvSpPr>
          <p:nvPr>
            <p:ph type="body" sz="quarter" idx="11"/>
          </p:nvPr>
        </p:nvSpPr>
        <p:spPr>
          <a:xfrm>
            <a:off x="4633433" y="3442168"/>
            <a:ext cx="2564434" cy="295275"/>
          </a:xfrm>
          <a:noFill/>
        </p:spPr>
        <p:txBody>
          <a:bodyPr anchor="ctr">
            <a:normAutofit lnSpcReduction="10000"/>
          </a:bodyPr>
          <a:lstStyle/>
          <a:p>
            <a:r>
              <a:rPr lang="en-GB" sz="1500" dirty="0" err="1" smtClean="0"/>
              <a:t>Ph</a:t>
            </a:r>
            <a:r>
              <a:rPr lang="en-GB" sz="1500" dirty="0" smtClean="0"/>
              <a:t> shall also be considered</a:t>
            </a:r>
            <a:endParaRPr lang="en-GB" sz="1500" dirty="0"/>
          </a:p>
        </p:txBody>
      </p:sp>
      <p:sp>
        <p:nvSpPr>
          <p:cNvPr id="62" name="Text Placeholder 2"/>
          <p:cNvSpPr>
            <a:spLocks noGrp="1"/>
          </p:cNvSpPr>
          <p:nvPr>
            <p:ph type="body" sz="quarter" idx="11"/>
          </p:nvPr>
        </p:nvSpPr>
        <p:spPr>
          <a:xfrm>
            <a:off x="5355840" y="4613137"/>
            <a:ext cx="2786236" cy="295275"/>
          </a:xfrm>
          <a:noFill/>
        </p:spPr>
        <p:txBody>
          <a:bodyPr anchor="ctr">
            <a:noAutofit/>
          </a:bodyPr>
          <a:lstStyle/>
          <a:p>
            <a:r>
              <a:rPr lang="en-GB" sz="1500" dirty="0" smtClean="0"/>
              <a:t>Create accuracy assessment</a:t>
            </a:r>
            <a:endParaRPr lang="en-GB" sz="1500" dirty="0"/>
          </a:p>
        </p:txBody>
      </p:sp>
      <p:grpSp>
        <p:nvGrpSpPr>
          <p:cNvPr id="4" name="Group 3"/>
          <p:cNvGrpSpPr/>
          <p:nvPr/>
        </p:nvGrpSpPr>
        <p:grpSpPr>
          <a:xfrm>
            <a:off x="3054402" y="2299472"/>
            <a:ext cx="808717" cy="237862"/>
            <a:chOff x="3867168" y="3016655"/>
            <a:chExt cx="808717" cy="237862"/>
          </a:xfrm>
        </p:grpSpPr>
        <p:sp>
          <p:nvSpPr>
            <p:cNvPr id="48" name="Shape 1215"/>
            <p:cNvSpPr/>
            <p:nvPr/>
          </p:nvSpPr>
          <p:spPr>
            <a:xfrm>
              <a:off x="3867168" y="30166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TextBox 63"/>
            <p:cNvSpPr txBox="1"/>
            <p:nvPr/>
          </p:nvSpPr>
          <p:spPr>
            <a:xfrm>
              <a:off x="3867168" y="30617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01</a:t>
              </a:r>
              <a:endParaRPr lang="en-GB" sz="900" dirty="0">
                <a:solidFill>
                  <a:schemeClr val="bg1"/>
                </a:solidFill>
                <a:latin typeface="Calibri" panose="020F0502020204030204" pitchFamily="34" charset="0"/>
              </a:endParaRPr>
            </a:p>
          </p:txBody>
        </p:sp>
      </p:grpSp>
      <p:grpSp>
        <p:nvGrpSpPr>
          <p:cNvPr id="5" name="Group 4"/>
          <p:cNvGrpSpPr/>
          <p:nvPr/>
        </p:nvGrpSpPr>
        <p:grpSpPr>
          <a:xfrm>
            <a:off x="3629293" y="3473719"/>
            <a:ext cx="808715" cy="237860"/>
            <a:chOff x="4201918" y="3598063"/>
            <a:chExt cx="808715" cy="237860"/>
          </a:xfrm>
        </p:grpSpPr>
        <p:sp>
          <p:nvSpPr>
            <p:cNvPr id="49" name="Shape 1218"/>
            <p:cNvSpPr/>
            <p:nvPr/>
          </p:nvSpPr>
          <p:spPr>
            <a:xfrm>
              <a:off x="4201918" y="3598063"/>
              <a:ext cx="808715" cy="237860"/>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TextBox 64"/>
            <p:cNvSpPr txBox="1"/>
            <p:nvPr/>
          </p:nvSpPr>
          <p:spPr>
            <a:xfrm>
              <a:off x="4201918" y="3644901"/>
              <a:ext cx="808715"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03</a:t>
              </a:r>
              <a:endParaRPr lang="en-GB" sz="900" dirty="0">
                <a:solidFill>
                  <a:schemeClr val="bg1"/>
                </a:solidFill>
                <a:latin typeface="Calibri" panose="020F0502020204030204" pitchFamily="34" charset="0"/>
              </a:endParaRPr>
            </a:p>
          </p:txBody>
        </p:sp>
      </p:grpSp>
      <p:grpSp>
        <p:nvGrpSpPr>
          <p:cNvPr id="8" name="Group 7"/>
          <p:cNvGrpSpPr/>
          <p:nvPr/>
        </p:nvGrpSpPr>
        <p:grpSpPr>
          <a:xfrm>
            <a:off x="4003829" y="4058626"/>
            <a:ext cx="808709" cy="237863"/>
            <a:chOff x="4538023" y="4179470"/>
            <a:chExt cx="808709" cy="237863"/>
          </a:xfrm>
        </p:grpSpPr>
        <p:sp>
          <p:nvSpPr>
            <p:cNvPr id="50" name="Shape 1221"/>
            <p:cNvSpPr/>
            <p:nvPr/>
          </p:nvSpPr>
          <p:spPr>
            <a:xfrm>
              <a:off x="4538023" y="4179470"/>
              <a:ext cx="808709"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TextBox 65"/>
            <p:cNvSpPr txBox="1"/>
            <p:nvPr/>
          </p:nvSpPr>
          <p:spPr>
            <a:xfrm>
              <a:off x="4538023" y="4232326"/>
              <a:ext cx="808709"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04</a:t>
              </a:r>
              <a:endParaRPr lang="en-GB" sz="900" dirty="0">
                <a:solidFill>
                  <a:schemeClr val="bg1"/>
                </a:solidFill>
                <a:latin typeface="Calibri" panose="020F0502020204030204" pitchFamily="34" charset="0"/>
              </a:endParaRPr>
            </a:p>
          </p:txBody>
        </p:sp>
      </p:grpSp>
      <p:grpSp>
        <p:nvGrpSpPr>
          <p:cNvPr id="9" name="Group 8"/>
          <p:cNvGrpSpPr/>
          <p:nvPr/>
        </p:nvGrpSpPr>
        <p:grpSpPr>
          <a:xfrm>
            <a:off x="4378547" y="4637578"/>
            <a:ext cx="808714" cy="237863"/>
            <a:chOff x="4874128" y="4760878"/>
            <a:chExt cx="808714" cy="237863"/>
          </a:xfrm>
        </p:grpSpPr>
        <p:sp>
          <p:nvSpPr>
            <p:cNvPr id="51" name="Shape 1224"/>
            <p:cNvSpPr/>
            <p:nvPr/>
          </p:nvSpPr>
          <p:spPr>
            <a:xfrm>
              <a:off x="4874128" y="4760878"/>
              <a:ext cx="808714"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TextBox 66"/>
            <p:cNvSpPr txBox="1"/>
            <p:nvPr/>
          </p:nvSpPr>
          <p:spPr>
            <a:xfrm>
              <a:off x="4874128" y="4810559"/>
              <a:ext cx="808714"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05</a:t>
              </a:r>
              <a:endParaRPr lang="en-GB" sz="900" dirty="0">
                <a:solidFill>
                  <a:schemeClr val="bg1"/>
                </a:solidFill>
                <a:latin typeface="Calibri" panose="020F0502020204030204" pitchFamily="34" charset="0"/>
              </a:endParaRPr>
            </a:p>
          </p:txBody>
        </p:sp>
      </p:grpSp>
      <p:grpSp>
        <p:nvGrpSpPr>
          <p:cNvPr id="3" name="Group 2"/>
          <p:cNvGrpSpPr/>
          <p:nvPr/>
        </p:nvGrpSpPr>
        <p:grpSpPr>
          <a:xfrm>
            <a:off x="3348313" y="2892161"/>
            <a:ext cx="808717" cy="237862"/>
            <a:chOff x="4019568" y="3169055"/>
            <a:chExt cx="808717" cy="237862"/>
          </a:xfrm>
        </p:grpSpPr>
        <p:sp>
          <p:nvSpPr>
            <p:cNvPr id="27" name="Shape 1215"/>
            <p:cNvSpPr/>
            <p:nvPr/>
          </p:nvSpPr>
          <p:spPr>
            <a:xfrm>
              <a:off x="4019568" y="31690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TextBox 27"/>
            <p:cNvSpPr txBox="1"/>
            <p:nvPr/>
          </p:nvSpPr>
          <p:spPr>
            <a:xfrm>
              <a:off x="4019568" y="32141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02</a:t>
              </a:r>
              <a:endParaRPr lang="en-GB" sz="900" dirty="0">
                <a:solidFill>
                  <a:schemeClr val="bg1"/>
                </a:solidFill>
                <a:latin typeface="Calibri" panose="020F0502020204030204" pitchFamily="34" charset="0"/>
              </a:endParaRPr>
            </a:p>
          </p:txBody>
        </p:sp>
      </p:grpSp>
      <p:sp>
        <p:nvSpPr>
          <p:cNvPr id="35" name="Text Placeholder 2"/>
          <p:cNvSpPr>
            <a:spLocks noGrp="1"/>
          </p:cNvSpPr>
          <p:nvPr>
            <p:ph type="body" sz="quarter" idx="11"/>
          </p:nvPr>
        </p:nvSpPr>
        <p:spPr>
          <a:xfrm>
            <a:off x="4953988" y="4012606"/>
            <a:ext cx="2564434" cy="295275"/>
          </a:xfrm>
          <a:noFill/>
        </p:spPr>
        <p:txBody>
          <a:bodyPr anchor="ctr">
            <a:normAutofit lnSpcReduction="10000"/>
          </a:bodyPr>
          <a:lstStyle/>
          <a:p>
            <a:r>
              <a:rPr lang="en-GB" sz="1500" dirty="0" smtClean="0"/>
              <a:t>Consider other biological factors</a:t>
            </a:r>
            <a:endParaRPr lang="en-GB" sz="1500" dirty="0"/>
          </a:p>
        </p:txBody>
      </p:sp>
    </p:spTree>
    <p:extLst>
      <p:ext uri="{BB962C8B-B14F-4D97-AF65-F5344CB8AC3E}">
        <p14:creationId xmlns:p14="http://schemas.microsoft.com/office/powerpoint/2010/main" val="67932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xEl>
                                              <p:pRg st="0" end="0"/>
                                            </p:txEl>
                                          </p:spTgt>
                                        </p:tgtEl>
                                        <p:attrNameLst>
                                          <p:attrName>style.visibility</p:attrName>
                                        </p:attrNameLst>
                                      </p:cBhvr>
                                      <p:to>
                                        <p:strVal val="visible"/>
                                      </p:to>
                                    </p:set>
                                    <p:animEffect transition="in" filter="fade">
                                      <p:cBhvr>
                                        <p:cTn id="14" dur="500"/>
                                        <p:tgtEl>
                                          <p:spTgt spid="56">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58">
                                            <p:txEl>
                                              <p:pRg st="0" end="0"/>
                                            </p:txEl>
                                          </p:spTgt>
                                        </p:tgtEl>
                                        <p:attrNameLst>
                                          <p:attrName>style.visibility</p:attrName>
                                        </p:attrNameLst>
                                      </p:cBhvr>
                                      <p:to>
                                        <p:strVal val="visible"/>
                                      </p:to>
                                    </p:set>
                                    <p:animEffect transition="in" filter="fade">
                                      <p:cBhvr>
                                        <p:cTn id="22" dur="500"/>
                                        <p:tgtEl>
                                          <p:spTgt spid="58">
                                            <p:txEl>
                                              <p:pRg st="0" end="0"/>
                                            </p:txEl>
                                          </p:spTgt>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60">
                                            <p:txEl>
                                              <p:pRg st="0" end="0"/>
                                            </p:txEl>
                                          </p:spTgt>
                                        </p:tgtEl>
                                        <p:attrNameLst>
                                          <p:attrName>style.visibility</p:attrName>
                                        </p:attrNameLst>
                                      </p:cBhvr>
                                      <p:to>
                                        <p:strVal val="visible"/>
                                      </p:to>
                                    </p:set>
                                    <p:animEffect transition="in" filter="fade">
                                      <p:cBhvr>
                                        <p:cTn id="30" dur="500"/>
                                        <p:tgtEl>
                                          <p:spTgt spid="60">
                                            <p:txEl>
                                              <p:pRg st="0" end="0"/>
                                            </p:txEl>
                                          </p:spTgt>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fade">
                                      <p:cBhvr>
                                        <p:cTn id="38" dur="500"/>
                                        <p:tgtEl>
                                          <p:spTgt spid="35">
                                            <p:txEl>
                                              <p:pRg st="0" end="0"/>
                                            </p:txEl>
                                          </p:spTgt>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62">
                                            <p:txEl>
                                              <p:pRg st="0" end="0"/>
                                            </p:txEl>
                                          </p:spTgt>
                                        </p:tgtEl>
                                        <p:attrNameLst>
                                          <p:attrName>style.visibility</p:attrName>
                                        </p:attrNameLst>
                                      </p:cBhvr>
                                      <p:to>
                                        <p:strVal val="visible"/>
                                      </p:to>
                                    </p:set>
                                    <p:animEffect transition="in" filter="fade">
                                      <p:cBhvr>
                                        <p:cTn id="46"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build="p"/>
      <p:bldP spid="58" grpId="0" build="p"/>
      <p:bldP spid="60" grpId="0" build="p"/>
      <p:bldP spid="62" grpId="0" build="p"/>
      <p:bldP spid="3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p:cNvSpPr txBox="1"/>
          <p:nvPr/>
        </p:nvSpPr>
        <p:spPr>
          <a:xfrm>
            <a:off x="5052659" y="5332092"/>
            <a:ext cx="2414652" cy="230832"/>
          </a:xfrm>
          <a:prstGeom prst="rect">
            <a:avLst/>
          </a:prstGeom>
          <a:noFill/>
        </p:spPr>
        <p:txBody>
          <a:bodyPr wrap="square" lIns="0" tIns="0" rIns="0" bIns="0" rtlCol="0">
            <a:spAutoFit/>
          </a:bodyPr>
          <a:lstStyle/>
          <a:p>
            <a:r>
              <a:rPr lang="en-GB" sz="1500" dirty="0" smtClean="0">
                <a:solidFill>
                  <a:prstClr val="black">
                    <a:lumMod val="75000"/>
                    <a:lumOff val="25000"/>
                  </a:prstClr>
                </a:solidFill>
                <a:latin typeface="Calibri" panose="020F0502020204030204" pitchFamily="34" charset="0"/>
              </a:rPr>
              <a:t>Asian Associate</a:t>
            </a:r>
            <a:endParaRPr lang="en-GB" sz="1500" dirty="0">
              <a:solidFill>
                <a:prstClr val="black">
                  <a:lumMod val="75000"/>
                  <a:lumOff val="25000"/>
                </a:prstClr>
              </a:solidFill>
              <a:latin typeface="Calibri" panose="020F0502020204030204" pitchFamily="34" charset="0"/>
            </a:endParaRPr>
          </a:p>
        </p:txBody>
      </p:sp>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56920" b="8517"/>
          <a:stretch/>
        </p:blipFill>
        <p:spPr>
          <a:xfrm>
            <a:off x="-1647304" y="0"/>
            <a:ext cx="10791304" cy="2095605"/>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sz="4000" dirty="0" smtClean="0">
                <a:solidFill>
                  <a:schemeClr val="bg1"/>
                </a:solidFill>
              </a:rPr>
              <a:t>Acknowledgements</a:t>
            </a:r>
            <a:endParaRPr lang="en-GB" sz="4000"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28</a:t>
            </a:r>
            <a:endParaRPr lang="en-GB" sz="1200" b="1" dirty="0"/>
          </a:p>
        </p:txBody>
      </p:sp>
      <p:sp>
        <p:nvSpPr>
          <p:cNvPr id="36" name="TextBox 3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I would like to thank the following:</a:t>
            </a:r>
            <a:endParaRPr lang="en-GB" sz="1500" dirty="0">
              <a:solidFill>
                <a:schemeClr val="bg1"/>
              </a:solidFill>
              <a:latin typeface="Calibri Light" panose="020F0302020204030204" pitchFamily="34" charset="0"/>
            </a:endParaRPr>
          </a:p>
        </p:txBody>
      </p:sp>
      <p:grpSp>
        <p:nvGrpSpPr>
          <p:cNvPr id="37" name="Group 36"/>
          <p:cNvGrpSpPr/>
          <p:nvPr/>
        </p:nvGrpSpPr>
        <p:grpSpPr>
          <a:xfrm>
            <a:off x="1954382" y="2847050"/>
            <a:ext cx="4763621" cy="2165724"/>
            <a:chOff x="1954382" y="2847050"/>
            <a:chExt cx="4763621" cy="2165724"/>
          </a:xfrm>
        </p:grpSpPr>
        <p:sp>
          <p:nvSpPr>
            <p:cNvPr id="38" name="Shape 1921"/>
            <p:cNvSpPr/>
            <p:nvPr/>
          </p:nvSpPr>
          <p:spPr>
            <a:xfrm>
              <a:off x="4059323" y="2847050"/>
              <a:ext cx="641856" cy="641880"/>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1" name="Shape 1918"/>
            <p:cNvSpPr/>
            <p:nvPr/>
          </p:nvSpPr>
          <p:spPr>
            <a:xfrm>
              <a:off x="1954382" y="3571387"/>
              <a:ext cx="887823" cy="88785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2" name="Shape 1919"/>
            <p:cNvSpPr/>
            <p:nvPr/>
          </p:nvSpPr>
          <p:spPr>
            <a:xfrm>
              <a:off x="2864484" y="3202345"/>
              <a:ext cx="1286458" cy="1286506"/>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3" name="Shape 1920"/>
            <p:cNvSpPr/>
            <p:nvPr/>
          </p:nvSpPr>
          <p:spPr>
            <a:xfrm>
              <a:off x="4229953" y="3492941"/>
              <a:ext cx="1044710" cy="104474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4" name="Shape 1922"/>
            <p:cNvSpPr/>
            <p:nvPr/>
          </p:nvSpPr>
          <p:spPr>
            <a:xfrm>
              <a:off x="5037633" y="4423582"/>
              <a:ext cx="589169" cy="589192"/>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45" name="Shape 1923"/>
            <p:cNvSpPr/>
            <p:nvPr/>
          </p:nvSpPr>
          <p:spPr>
            <a:xfrm>
              <a:off x="5364726" y="3217126"/>
              <a:ext cx="1353277" cy="1353328"/>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6" name="Shape 1928"/>
          <p:cNvSpPr/>
          <p:nvPr/>
        </p:nvSpPr>
        <p:spPr>
          <a:xfrm>
            <a:off x="4059322" y="2847050"/>
            <a:ext cx="641856" cy="641880"/>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7" name="Shape 1925"/>
          <p:cNvSpPr/>
          <p:nvPr/>
        </p:nvSpPr>
        <p:spPr>
          <a:xfrm>
            <a:off x="1954382" y="3571388"/>
            <a:ext cx="887823" cy="88785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8" name="Shape 1926"/>
          <p:cNvSpPr/>
          <p:nvPr/>
        </p:nvSpPr>
        <p:spPr>
          <a:xfrm>
            <a:off x="2864483" y="3202345"/>
            <a:ext cx="1286458" cy="1286507"/>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9" name="Shape 1927"/>
          <p:cNvSpPr/>
          <p:nvPr/>
        </p:nvSpPr>
        <p:spPr>
          <a:xfrm>
            <a:off x="4229952" y="3492941"/>
            <a:ext cx="1044710" cy="104474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50" name="Shape 1929"/>
          <p:cNvSpPr/>
          <p:nvPr/>
        </p:nvSpPr>
        <p:spPr>
          <a:xfrm>
            <a:off x="5037632" y="4423583"/>
            <a:ext cx="589169" cy="589191"/>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51" name="Shape 1930"/>
          <p:cNvSpPr/>
          <p:nvPr/>
        </p:nvSpPr>
        <p:spPr>
          <a:xfrm>
            <a:off x="5364725" y="3217126"/>
            <a:ext cx="1353277" cy="1353329"/>
          </a:xfrm>
          <a:custGeom>
            <a:avLst/>
            <a:gdLst/>
            <a:ahLst/>
            <a:cxnLst>
              <a:cxn ang="0">
                <a:pos x="wd2" y="hd2"/>
              </a:cxn>
              <a:cxn ang="5400000">
                <a:pos x="wd2" y="hd2"/>
              </a:cxn>
              <a:cxn ang="10800000">
                <a:pos x="wd2" y="hd2"/>
              </a:cxn>
              <a:cxn ang="16200000">
                <a:pos x="wd2" y="hd2"/>
              </a:cxn>
            </a:cxnLst>
            <a:rect l="0" t="0" r="r" b="b"/>
            <a:pathLst>
              <a:path w="21600" h="21600" extrusionOk="0">
                <a:moveTo>
                  <a:pt x="10808" y="15372"/>
                </a:moveTo>
                <a:cubicBezTo>
                  <a:pt x="8371" y="15376"/>
                  <a:pt x="6391" y="13403"/>
                  <a:pt x="6387" y="10966"/>
                </a:cubicBezTo>
                <a:cubicBezTo>
                  <a:pt x="6383" y="8528"/>
                  <a:pt x="8355" y="6548"/>
                  <a:pt x="10793" y="6545"/>
                </a:cubicBezTo>
                <a:cubicBezTo>
                  <a:pt x="13231" y="6540"/>
                  <a:pt x="15211" y="8514"/>
                  <a:pt x="15215" y="10951"/>
                </a:cubicBezTo>
                <a:cubicBezTo>
                  <a:pt x="15219" y="13389"/>
                  <a:pt x="13246" y="15368"/>
                  <a:pt x="10808" y="15372"/>
                </a:cubicBezTo>
                <a:close/>
                <a:moveTo>
                  <a:pt x="21600" y="11965"/>
                </a:moveTo>
                <a:cubicBezTo>
                  <a:pt x="21537" y="11178"/>
                  <a:pt x="21536" y="10387"/>
                  <a:pt x="21597" y="9600"/>
                </a:cubicBezTo>
                <a:cubicBezTo>
                  <a:pt x="20571" y="9522"/>
                  <a:pt x="19545" y="9442"/>
                  <a:pt x="18521" y="9364"/>
                </a:cubicBezTo>
                <a:cubicBezTo>
                  <a:pt x="18437" y="8954"/>
                  <a:pt x="18321" y="8557"/>
                  <a:pt x="18176" y="8175"/>
                </a:cubicBezTo>
                <a:cubicBezTo>
                  <a:pt x="19029" y="7586"/>
                  <a:pt x="19882" y="6998"/>
                  <a:pt x="20735" y="6409"/>
                </a:cubicBezTo>
                <a:cubicBezTo>
                  <a:pt x="20287" y="5760"/>
                  <a:pt x="19890" y="5075"/>
                  <a:pt x="19550" y="4363"/>
                </a:cubicBezTo>
                <a:cubicBezTo>
                  <a:pt x="18600" y="4819"/>
                  <a:pt x="17648" y="5274"/>
                  <a:pt x="16697" y="5729"/>
                </a:cubicBezTo>
                <a:cubicBezTo>
                  <a:pt x="16434" y="5433"/>
                  <a:pt x="16149" y="5156"/>
                  <a:pt x="15844" y="4902"/>
                </a:cubicBezTo>
                <a:cubicBezTo>
                  <a:pt x="16299" y="3945"/>
                  <a:pt x="16754" y="2988"/>
                  <a:pt x="17209" y="2030"/>
                </a:cubicBezTo>
                <a:cubicBezTo>
                  <a:pt x="16495" y="1691"/>
                  <a:pt x="15810" y="1297"/>
                  <a:pt x="15159" y="852"/>
                </a:cubicBezTo>
                <a:cubicBezTo>
                  <a:pt x="14555" y="1733"/>
                  <a:pt x="13951" y="2616"/>
                  <a:pt x="13346" y="3498"/>
                </a:cubicBezTo>
                <a:cubicBezTo>
                  <a:pt x="12982" y="3374"/>
                  <a:pt x="12608" y="3275"/>
                  <a:pt x="12222" y="3205"/>
                </a:cubicBezTo>
                <a:cubicBezTo>
                  <a:pt x="12136" y="2137"/>
                  <a:pt x="12050" y="1069"/>
                  <a:pt x="11965" y="0"/>
                </a:cubicBezTo>
                <a:cubicBezTo>
                  <a:pt x="11177" y="64"/>
                  <a:pt x="10386" y="66"/>
                  <a:pt x="9600" y="4"/>
                </a:cubicBezTo>
                <a:cubicBezTo>
                  <a:pt x="9518" y="1073"/>
                  <a:pt x="9435" y="2142"/>
                  <a:pt x="9353" y="3210"/>
                </a:cubicBezTo>
                <a:cubicBezTo>
                  <a:pt x="8968" y="3282"/>
                  <a:pt x="8593" y="3381"/>
                  <a:pt x="8229" y="3506"/>
                </a:cubicBezTo>
                <a:cubicBezTo>
                  <a:pt x="7622" y="2627"/>
                  <a:pt x="7015" y="1746"/>
                  <a:pt x="6409" y="866"/>
                </a:cubicBezTo>
                <a:cubicBezTo>
                  <a:pt x="5759" y="1314"/>
                  <a:pt x="5074" y="1710"/>
                  <a:pt x="4362" y="2052"/>
                </a:cubicBezTo>
                <a:cubicBezTo>
                  <a:pt x="4821" y="3008"/>
                  <a:pt x="5278" y="3964"/>
                  <a:pt x="5736" y="4920"/>
                </a:cubicBezTo>
                <a:cubicBezTo>
                  <a:pt x="5432" y="5175"/>
                  <a:pt x="5148" y="5452"/>
                  <a:pt x="4886" y="5749"/>
                </a:cubicBezTo>
                <a:cubicBezTo>
                  <a:pt x="3933" y="5298"/>
                  <a:pt x="2982" y="4845"/>
                  <a:pt x="2029" y="4393"/>
                </a:cubicBezTo>
                <a:cubicBezTo>
                  <a:pt x="1690" y="5105"/>
                  <a:pt x="1296" y="5792"/>
                  <a:pt x="850" y="6443"/>
                </a:cubicBezTo>
                <a:cubicBezTo>
                  <a:pt x="1705" y="7028"/>
                  <a:pt x="2560" y="7614"/>
                  <a:pt x="3416" y="8199"/>
                </a:cubicBezTo>
                <a:cubicBezTo>
                  <a:pt x="3273" y="8583"/>
                  <a:pt x="3157" y="8980"/>
                  <a:pt x="3075" y="9390"/>
                </a:cubicBezTo>
                <a:cubicBezTo>
                  <a:pt x="2050" y="9472"/>
                  <a:pt x="1025" y="9554"/>
                  <a:pt x="0" y="9636"/>
                </a:cubicBezTo>
                <a:cubicBezTo>
                  <a:pt x="63" y="10424"/>
                  <a:pt x="64" y="11214"/>
                  <a:pt x="4" y="12001"/>
                </a:cubicBezTo>
                <a:cubicBezTo>
                  <a:pt x="1010" y="12078"/>
                  <a:pt x="2016" y="12156"/>
                  <a:pt x="3022" y="12234"/>
                </a:cubicBezTo>
                <a:cubicBezTo>
                  <a:pt x="3092" y="12665"/>
                  <a:pt x="3197" y="13084"/>
                  <a:pt x="3334" y="13489"/>
                </a:cubicBezTo>
                <a:cubicBezTo>
                  <a:pt x="2512" y="14057"/>
                  <a:pt x="1688" y="14625"/>
                  <a:pt x="864" y="15192"/>
                </a:cubicBezTo>
                <a:cubicBezTo>
                  <a:pt x="1312" y="15843"/>
                  <a:pt x="1709" y="16526"/>
                  <a:pt x="2050" y="17238"/>
                </a:cubicBezTo>
                <a:cubicBezTo>
                  <a:pt x="2938" y="16813"/>
                  <a:pt x="3825" y="16388"/>
                  <a:pt x="4712" y="15963"/>
                </a:cubicBezTo>
                <a:cubicBezTo>
                  <a:pt x="4996" y="16310"/>
                  <a:pt x="5310" y="16631"/>
                  <a:pt x="5650" y="16924"/>
                </a:cubicBezTo>
                <a:cubicBezTo>
                  <a:pt x="5230" y="17807"/>
                  <a:pt x="4811" y="18689"/>
                  <a:pt x="4391" y="19572"/>
                </a:cubicBezTo>
                <a:cubicBezTo>
                  <a:pt x="5105" y="19910"/>
                  <a:pt x="5790" y="20305"/>
                  <a:pt x="6442" y="20750"/>
                </a:cubicBezTo>
                <a:cubicBezTo>
                  <a:pt x="6988" y="19952"/>
                  <a:pt x="7535" y="19156"/>
                  <a:pt x="8080" y="18358"/>
                </a:cubicBezTo>
                <a:cubicBezTo>
                  <a:pt x="8505" y="18514"/>
                  <a:pt x="8949" y="18635"/>
                  <a:pt x="9404" y="18717"/>
                </a:cubicBezTo>
                <a:cubicBezTo>
                  <a:pt x="9481" y="19678"/>
                  <a:pt x="9559" y="20639"/>
                  <a:pt x="9636" y="21600"/>
                </a:cubicBezTo>
                <a:cubicBezTo>
                  <a:pt x="10423" y="21537"/>
                  <a:pt x="11214" y="21536"/>
                  <a:pt x="12001" y="21597"/>
                </a:cubicBezTo>
                <a:cubicBezTo>
                  <a:pt x="12075" y="20635"/>
                  <a:pt x="12149" y="19673"/>
                  <a:pt x="12223" y="18712"/>
                </a:cubicBezTo>
                <a:cubicBezTo>
                  <a:pt x="12678" y="18628"/>
                  <a:pt x="13120" y="18506"/>
                  <a:pt x="13546" y="18349"/>
                </a:cubicBezTo>
                <a:cubicBezTo>
                  <a:pt x="14094" y="19145"/>
                  <a:pt x="14643" y="19940"/>
                  <a:pt x="15192" y="20736"/>
                </a:cubicBezTo>
                <a:cubicBezTo>
                  <a:pt x="15842" y="20287"/>
                  <a:pt x="16526" y="19891"/>
                  <a:pt x="17238" y="19550"/>
                </a:cubicBezTo>
                <a:cubicBezTo>
                  <a:pt x="16816" y="18668"/>
                  <a:pt x="16394" y="17788"/>
                  <a:pt x="15972" y="16907"/>
                </a:cubicBezTo>
                <a:cubicBezTo>
                  <a:pt x="16310" y="16613"/>
                  <a:pt x="16622" y="16290"/>
                  <a:pt x="16905" y="15942"/>
                </a:cubicBezTo>
                <a:cubicBezTo>
                  <a:pt x="17794" y="16365"/>
                  <a:pt x="18683" y="16787"/>
                  <a:pt x="19572" y="17208"/>
                </a:cubicBezTo>
                <a:cubicBezTo>
                  <a:pt x="19910" y="16495"/>
                  <a:pt x="20304" y="15810"/>
                  <a:pt x="20750" y="15160"/>
                </a:cubicBezTo>
                <a:cubicBezTo>
                  <a:pt x="19926" y="14594"/>
                  <a:pt x="19100" y="14029"/>
                  <a:pt x="18275" y="13465"/>
                </a:cubicBezTo>
                <a:cubicBezTo>
                  <a:pt x="18411" y="13059"/>
                  <a:pt x="18514" y="12640"/>
                  <a:pt x="18584" y="12208"/>
                </a:cubicBezTo>
                <a:cubicBezTo>
                  <a:pt x="19589" y="12126"/>
                  <a:pt x="20595" y="12045"/>
                  <a:pt x="21600" y="11965"/>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52" name="TextBox 51"/>
          <p:cNvSpPr txBox="1"/>
          <p:nvPr/>
        </p:nvSpPr>
        <p:spPr>
          <a:xfrm>
            <a:off x="5012766" y="2666297"/>
            <a:ext cx="2414653" cy="153888"/>
          </a:xfrm>
          <a:prstGeom prst="rect">
            <a:avLst/>
          </a:prstGeom>
          <a:noFill/>
        </p:spPr>
        <p:txBody>
          <a:bodyPr wrap="square" lIns="0" tIns="0" rIns="0" bIns="0" rtlCol="0">
            <a:spAutoFit/>
          </a:bodyPr>
          <a:lstStyle/>
          <a:p>
            <a:r>
              <a:rPr lang="en-GB" sz="1000" dirty="0" smtClean="0">
                <a:solidFill>
                  <a:prstClr val="black">
                    <a:lumMod val="75000"/>
                    <a:lumOff val="25000"/>
                  </a:prstClr>
                </a:solidFill>
                <a:latin typeface="Calibri" panose="020F0502020204030204" pitchFamily="34" charset="0"/>
              </a:rPr>
              <a:t>Secretariat</a:t>
            </a:r>
            <a:endParaRPr lang="en-GB" sz="1000" dirty="0">
              <a:solidFill>
                <a:schemeClr val="bg1">
                  <a:lumMod val="50000"/>
                </a:schemeClr>
              </a:solidFill>
              <a:latin typeface="Calibri" panose="020F0502020204030204" pitchFamily="34" charset="0"/>
            </a:endParaRPr>
          </a:p>
        </p:txBody>
      </p:sp>
      <p:sp>
        <p:nvSpPr>
          <p:cNvPr id="53" name="TextBox 52"/>
          <p:cNvSpPr txBox="1"/>
          <p:nvPr/>
        </p:nvSpPr>
        <p:spPr>
          <a:xfrm>
            <a:off x="5012767" y="2185738"/>
            <a:ext cx="3339494" cy="461665"/>
          </a:xfrm>
          <a:prstGeom prst="rect">
            <a:avLst/>
          </a:prstGeom>
          <a:noFill/>
        </p:spPr>
        <p:txBody>
          <a:bodyPr wrap="square" lIns="0" tIns="0" rIns="0" bIns="0" rtlCol="0">
            <a:spAutoFit/>
          </a:bodyPr>
          <a:lstStyle/>
          <a:p>
            <a:r>
              <a:rPr lang="en-GB" sz="1500" dirty="0" smtClean="0">
                <a:solidFill>
                  <a:prstClr val="black">
                    <a:lumMod val="75000"/>
                    <a:lumOff val="25000"/>
                  </a:prstClr>
                </a:solidFill>
                <a:latin typeface="Calibri" panose="020F0502020204030204" pitchFamily="34" charset="0"/>
              </a:rPr>
              <a:t>Asian Conference </a:t>
            </a:r>
          </a:p>
          <a:p>
            <a:r>
              <a:rPr lang="en-GB" sz="1500" dirty="0" smtClean="0">
                <a:solidFill>
                  <a:prstClr val="black">
                    <a:lumMod val="75000"/>
                    <a:lumOff val="25000"/>
                  </a:prstClr>
                </a:solidFill>
                <a:latin typeface="Calibri" panose="020F0502020204030204" pitchFamily="34" charset="0"/>
              </a:rPr>
              <a:t>on Remote Sensing</a:t>
            </a:r>
            <a:endParaRPr lang="en-GB" sz="1500" dirty="0">
              <a:solidFill>
                <a:prstClr val="black">
                  <a:lumMod val="75000"/>
                  <a:lumOff val="25000"/>
                </a:prstClr>
              </a:solidFill>
              <a:latin typeface="Calibri" panose="020F0502020204030204" pitchFamily="34" charset="0"/>
            </a:endParaRPr>
          </a:p>
        </p:txBody>
      </p:sp>
      <p:sp>
        <p:nvSpPr>
          <p:cNvPr id="54" name="TextBox 53"/>
          <p:cNvSpPr txBox="1"/>
          <p:nvPr/>
        </p:nvSpPr>
        <p:spPr>
          <a:xfrm>
            <a:off x="6727294" y="5145296"/>
            <a:ext cx="1624967" cy="153888"/>
          </a:xfrm>
          <a:prstGeom prst="rect">
            <a:avLst/>
          </a:prstGeom>
          <a:noFill/>
        </p:spPr>
        <p:txBody>
          <a:bodyPr wrap="square" lIns="0" tIns="0" rIns="0" bIns="0" rtlCol="0">
            <a:spAutoFit/>
          </a:bodyPr>
          <a:lstStyle/>
          <a:p>
            <a:r>
              <a:rPr lang="en-GB" sz="1000" dirty="0" smtClean="0">
                <a:solidFill>
                  <a:prstClr val="black">
                    <a:lumMod val="75000"/>
                    <a:lumOff val="25000"/>
                  </a:prstClr>
                </a:solidFill>
                <a:latin typeface="Calibri" panose="020F0502020204030204" pitchFamily="34" charset="0"/>
              </a:rPr>
              <a:t>Monitoring Agency</a:t>
            </a:r>
            <a:endParaRPr lang="en-GB" sz="1000" dirty="0">
              <a:solidFill>
                <a:schemeClr val="bg1">
                  <a:lumMod val="50000"/>
                </a:schemeClr>
              </a:solidFill>
              <a:latin typeface="Calibri" panose="020F0502020204030204" pitchFamily="34" charset="0"/>
            </a:endParaRPr>
          </a:p>
        </p:txBody>
      </p:sp>
      <p:sp>
        <p:nvSpPr>
          <p:cNvPr id="55" name="TextBox 54"/>
          <p:cNvSpPr txBox="1"/>
          <p:nvPr/>
        </p:nvSpPr>
        <p:spPr>
          <a:xfrm>
            <a:off x="6748289" y="4085098"/>
            <a:ext cx="2203171" cy="1015663"/>
          </a:xfrm>
          <a:prstGeom prst="rect">
            <a:avLst/>
          </a:prstGeom>
          <a:noFill/>
        </p:spPr>
        <p:txBody>
          <a:bodyPr wrap="square" lIns="0" tIns="0" rIns="0" bIns="0" rtlCol="0">
            <a:spAutoFit/>
          </a:bodyPr>
          <a:lstStyle/>
          <a:p>
            <a:r>
              <a:rPr lang="en-GB" sz="1500" dirty="0" err="1">
                <a:solidFill>
                  <a:schemeClr val="tx1">
                    <a:lumMod val="75000"/>
                    <a:lumOff val="25000"/>
                  </a:schemeClr>
                </a:solidFill>
                <a:latin typeface="Calibri" panose="020F0502020204030204" pitchFamily="34" charset="0"/>
              </a:rPr>
              <a:t>Deparment</a:t>
            </a:r>
            <a:r>
              <a:rPr lang="en-GB" sz="1500" dirty="0">
                <a:solidFill>
                  <a:schemeClr val="tx1">
                    <a:lumMod val="75000"/>
                    <a:lumOff val="25000"/>
                  </a:schemeClr>
                </a:solidFill>
                <a:latin typeface="Calibri" panose="020F0502020204030204" pitchFamily="34" charset="0"/>
              </a:rPr>
              <a:t> of </a:t>
            </a:r>
          </a:p>
          <a:p>
            <a:r>
              <a:rPr lang="en-GB" sz="1500" dirty="0">
                <a:solidFill>
                  <a:schemeClr val="tx1">
                    <a:lumMod val="75000"/>
                    <a:lumOff val="25000"/>
                  </a:schemeClr>
                </a:solidFill>
                <a:latin typeface="Calibri" panose="020F0502020204030204" pitchFamily="34" charset="0"/>
              </a:rPr>
              <a:t>Science and Technology –</a:t>
            </a:r>
          </a:p>
          <a:p>
            <a:r>
              <a:rPr lang="en-GB" sz="1200" dirty="0">
                <a:solidFill>
                  <a:schemeClr val="tx1">
                    <a:lumMod val="75000"/>
                    <a:lumOff val="25000"/>
                  </a:schemeClr>
                </a:solidFill>
                <a:latin typeface="Calibri" panose="020F0502020204030204" pitchFamily="34" charset="0"/>
              </a:rPr>
              <a:t>The Philippine Council for Industry, Energy, and Emerging Technology Research </a:t>
            </a:r>
            <a:r>
              <a:rPr lang="en-GB" sz="1200" dirty="0" err="1">
                <a:solidFill>
                  <a:schemeClr val="tx1">
                    <a:lumMod val="75000"/>
                    <a:lumOff val="25000"/>
                  </a:schemeClr>
                </a:solidFill>
                <a:latin typeface="Calibri" panose="020F0502020204030204" pitchFamily="34" charset="0"/>
              </a:rPr>
              <a:t>nad</a:t>
            </a:r>
            <a:r>
              <a:rPr lang="en-GB" sz="1200" dirty="0">
                <a:solidFill>
                  <a:schemeClr val="tx1">
                    <a:lumMod val="75000"/>
                    <a:lumOff val="25000"/>
                  </a:schemeClr>
                </a:solidFill>
                <a:latin typeface="Calibri" panose="020F0502020204030204" pitchFamily="34" charset="0"/>
              </a:rPr>
              <a:t> Development</a:t>
            </a:r>
          </a:p>
        </p:txBody>
      </p:sp>
      <p:sp>
        <p:nvSpPr>
          <p:cNvPr id="56" name="TextBox 55"/>
          <p:cNvSpPr txBox="1"/>
          <p:nvPr/>
        </p:nvSpPr>
        <p:spPr>
          <a:xfrm>
            <a:off x="5052658" y="5545951"/>
            <a:ext cx="2414653" cy="153888"/>
          </a:xfrm>
          <a:prstGeom prst="rect">
            <a:avLst/>
          </a:prstGeom>
          <a:noFill/>
        </p:spPr>
        <p:txBody>
          <a:bodyPr wrap="square" lIns="0" tIns="0" rIns="0" bIns="0" rtlCol="0">
            <a:spAutoFit/>
          </a:bodyPr>
          <a:lstStyle/>
          <a:p>
            <a:r>
              <a:rPr lang="en-GB" sz="1000" dirty="0" smtClean="0">
                <a:solidFill>
                  <a:prstClr val="black">
                    <a:lumMod val="75000"/>
                    <a:lumOff val="25000"/>
                  </a:prstClr>
                </a:solidFill>
                <a:latin typeface="Calibri" panose="020F0502020204030204" pitchFamily="34" charset="0"/>
              </a:rPr>
              <a:t>On Remote Sensing</a:t>
            </a:r>
            <a:endParaRPr lang="en-GB" sz="1000" dirty="0">
              <a:solidFill>
                <a:schemeClr val="bg1">
                  <a:lumMod val="50000"/>
                </a:schemeClr>
              </a:solidFill>
              <a:latin typeface="Calibri" panose="020F0502020204030204" pitchFamily="34" charset="0"/>
            </a:endParaRPr>
          </a:p>
        </p:txBody>
      </p:sp>
      <p:sp>
        <p:nvSpPr>
          <p:cNvPr id="58" name="TextBox 57"/>
          <p:cNvSpPr txBox="1"/>
          <p:nvPr/>
        </p:nvSpPr>
        <p:spPr>
          <a:xfrm>
            <a:off x="3285878" y="5227329"/>
            <a:ext cx="2394777" cy="153888"/>
          </a:xfrm>
          <a:prstGeom prst="rect">
            <a:avLst/>
          </a:prstGeom>
          <a:noFill/>
        </p:spPr>
        <p:txBody>
          <a:bodyPr wrap="square" lIns="0" tIns="0" rIns="0" bIns="0" rtlCol="0">
            <a:spAutoFit/>
          </a:bodyPr>
          <a:lstStyle/>
          <a:p>
            <a:r>
              <a:rPr lang="en-GB" sz="1000" dirty="0">
                <a:solidFill>
                  <a:schemeClr val="tx1">
                    <a:lumMod val="75000"/>
                    <a:lumOff val="25000"/>
                  </a:schemeClr>
                </a:solidFill>
                <a:latin typeface="Calibri" panose="020F0502020204030204" pitchFamily="34" charset="0"/>
              </a:rPr>
              <a:t>Cebu</a:t>
            </a:r>
          </a:p>
        </p:txBody>
      </p:sp>
      <p:sp>
        <p:nvSpPr>
          <p:cNvPr id="59" name="Shape 1931"/>
          <p:cNvSpPr/>
          <p:nvPr/>
        </p:nvSpPr>
        <p:spPr>
          <a:xfrm>
            <a:off x="1327835" y="3968567"/>
            <a:ext cx="1088665" cy="462789"/>
          </a:xfrm>
          <a:custGeom>
            <a:avLst/>
            <a:gdLst/>
            <a:ahLst/>
            <a:cxnLst>
              <a:cxn ang="0">
                <a:pos x="wd2" y="hd2"/>
              </a:cxn>
              <a:cxn ang="5400000">
                <a:pos x="wd2" y="hd2"/>
              </a:cxn>
              <a:cxn ang="10800000">
                <a:pos x="wd2" y="hd2"/>
              </a:cxn>
              <a:cxn ang="16200000">
                <a:pos x="wd2" y="hd2"/>
              </a:cxn>
            </a:cxnLst>
            <a:rect l="0" t="0" r="r" b="b"/>
            <a:pathLst>
              <a:path w="21600" h="18203" extrusionOk="0">
                <a:moveTo>
                  <a:pt x="0" y="18203"/>
                </a:moveTo>
                <a:cubicBezTo>
                  <a:pt x="6036" y="1983"/>
                  <a:pt x="13236" y="-3397"/>
                  <a:pt x="21600" y="2063"/>
                </a:cubicBezTo>
              </a:path>
            </a:pathLst>
          </a:custGeom>
          <a:ln w="25400">
            <a:solidFill>
              <a:schemeClr val="accent1"/>
            </a:solidFill>
            <a:miter lim="400000"/>
            <a:headEnd type="triangle"/>
            <a:tailEnd type="oval"/>
          </a:ln>
        </p:spPr>
        <p:txBody>
          <a:bodyPr/>
          <a:lstStyle/>
          <a:p>
            <a:pPr lvl="0"/>
            <a:endParaRPr/>
          </a:p>
        </p:txBody>
      </p:sp>
      <p:sp>
        <p:nvSpPr>
          <p:cNvPr id="60" name="Shape 1932"/>
          <p:cNvSpPr/>
          <p:nvPr/>
        </p:nvSpPr>
        <p:spPr>
          <a:xfrm>
            <a:off x="3396863" y="2516644"/>
            <a:ext cx="216637" cy="1352625"/>
          </a:xfrm>
          <a:custGeom>
            <a:avLst/>
            <a:gdLst/>
            <a:ahLst/>
            <a:cxnLst>
              <a:cxn ang="0">
                <a:pos x="wd2" y="hd2"/>
              </a:cxn>
              <a:cxn ang="5400000">
                <a:pos x="wd2" y="hd2"/>
              </a:cxn>
              <a:cxn ang="10800000">
                <a:pos x="wd2" y="hd2"/>
              </a:cxn>
              <a:cxn ang="16200000">
                <a:pos x="wd2" y="hd2"/>
              </a:cxn>
            </a:cxnLst>
            <a:rect l="0" t="0" r="r" b="b"/>
            <a:pathLst>
              <a:path w="16477" h="21600" extrusionOk="0">
                <a:moveTo>
                  <a:pt x="0" y="0"/>
                </a:moveTo>
                <a:cubicBezTo>
                  <a:pt x="19121" y="3557"/>
                  <a:pt x="21600" y="10757"/>
                  <a:pt x="7438" y="21600"/>
                </a:cubicBezTo>
              </a:path>
            </a:pathLst>
          </a:custGeom>
          <a:ln w="25400">
            <a:solidFill>
              <a:schemeClr val="accent1"/>
            </a:solidFill>
            <a:miter lim="400000"/>
            <a:headEnd type="triangle"/>
            <a:tailEnd type="oval"/>
          </a:ln>
        </p:spPr>
        <p:txBody>
          <a:bodyPr/>
          <a:lstStyle/>
          <a:p>
            <a:pPr lvl="0"/>
            <a:endParaRPr/>
          </a:p>
        </p:txBody>
      </p:sp>
      <p:sp>
        <p:nvSpPr>
          <p:cNvPr id="61" name="Shape 1933"/>
          <p:cNvSpPr/>
          <p:nvPr/>
        </p:nvSpPr>
        <p:spPr>
          <a:xfrm>
            <a:off x="5330475" y="4702181"/>
            <a:ext cx="45719" cy="67433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9013" y="17716"/>
                  <a:pt x="1813" y="10516"/>
                  <a:pt x="0" y="0"/>
                </a:cubicBezTo>
              </a:path>
            </a:pathLst>
          </a:custGeom>
          <a:ln w="25400">
            <a:solidFill>
              <a:schemeClr val="accent1"/>
            </a:solidFill>
            <a:miter lim="400000"/>
            <a:headEnd type="triangle"/>
            <a:tailEnd type="oval"/>
          </a:ln>
        </p:spPr>
        <p:txBody>
          <a:bodyPr/>
          <a:lstStyle/>
          <a:p>
            <a:pPr lvl="0"/>
            <a:endParaRPr/>
          </a:p>
        </p:txBody>
      </p:sp>
      <p:sp>
        <p:nvSpPr>
          <p:cNvPr id="62" name="Shape 1934"/>
          <p:cNvSpPr/>
          <p:nvPr/>
        </p:nvSpPr>
        <p:spPr>
          <a:xfrm>
            <a:off x="4122875" y="3984172"/>
            <a:ext cx="628701" cy="82245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9667" y="19821"/>
                  <a:pt x="16867" y="12621"/>
                  <a:pt x="21600" y="0"/>
                </a:cubicBezTo>
              </a:path>
            </a:pathLst>
          </a:custGeom>
          <a:ln w="25400">
            <a:solidFill>
              <a:schemeClr val="accent1"/>
            </a:solidFill>
            <a:miter lim="400000"/>
            <a:headEnd type="triangle"/>
            <a:tailEnd type="oval"/>
          </a:ln>
        </p:spPr>
        <p:txBody>
          <a:bodyPr/>
          <a:lstStyle/>
          <a:p>
            <a:pPr lvl="0"/>
            <a:endParaRPr/>
          </a:p>
        </p:txBody>
      </p:sp>
      <p:sp>
        <p:nvSpPr>
          <p:cNvPr id="63" name="Shape 1935"/>
          <p:cNvSpPr/>
          <p:nvPr/>
        </p:nvSpPr>
        <p:spPr>
          <a:xfrm>
            <a:off x="6030406" y="3825908"/>
            <a:ext cx="1113343" cy="183332"/>
          </a:xfrm>
          <a:custGeom>
            <a:avLst/>
            <a:gdLst/>
            <a:ahLst/>
            <a:cxnLst>
              <a:cxn ang="0">
                <a:pos x="wd2" y="hd2"/>
              </a:cxn>
              <a:cxn ang="5400000">
                <a:pos x="wd2" y="hd2"/>
              </a:cxn>
              <a:cxn ang="10800000">
                <a:pos x="wd2" y="hd2"/>
              </a:cxn>
              <a:cxn ang="16200000">
                <a:pos x="wd2" y="hd2"/>
              </a:cxn>
            </a:cxnLst>
            <a:rect l="0" t="0" r="r" b="b"/>
            <a:pathLst>
              <a:path w="21600" h="16274" extrusionOk="0">
                <a:moveTo>
                  <a:pt x="21600" y="16274"/>
                </a:moveTo>
                <a:cubicBezTo>
                  <a:pt x="15105" y="-3958"/>
                  <a:pt x="7905" y="-5326"/>
                  <a:pt x="0" y="12169"/>
                </a:cubicBezTo>
              </a:path>
            </a:pathLst>
          </a:custGeom>
          <a:ln w="25400">
            <a:solidFill>
              <a:schemeClr val="accent1"/>
            </a:solidFill>
            <a:miter lim="400000"/>
            <a:headEnd type="triangle"/>
            <a:tailEnd type="oval"/>
          </a:ln>
        </p:spPr>
        <p:txBody>
          <a:bodyPr/>
          <a:lstStyle/>
          <a:p>
            <a:pPr lvl="0"/>
            <a:endParaRPr/>
          </a:p>
        </p:txBody>
      </p:sp>
      <p:sp>
        <p:nvSpPr>
          <p:cNvPr id="64" name="Shape 1936"/>
          <p:cNvSpPr/>
          <p:nvPr/>
        </p:nvSpPr>
        <p:spPr>
          <a:xfrm>
            <a:off x="4386045" y="2539788"/>
            <a:ext cx="437961" cy="6341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7563" y="2893"/>
                  <a:pt x="363" y="10093"/>
                  <a:pt x="0" y="21600"/>
                </a:cubicBezTo>
              </a:path>
            </a:pathLst>
          </a:custGeom>
          <a:ln w="25400">
            <a:solidFill>
              <a:schemeClr val="accent1"/>
            </a:solidFill>
            <a:miter lim="400000"/>
            <a:headEnd type="triangle"/>
            <a:tailEnd type="oval"/>
          </a:ln>
        </p:spPr>
        <p:txBody>
          <a:bodyPr/>
          <a:lstStyle/>
          <a:p>
            <a:pPr lvl="0"/>
            <a:endParaRPr/>
          </a:p>
        </p:txBody>
      </p:sp>
      <p:sp>
        <p:nvSpPr>
          <p:cNvPr id="65" name="TextBox 64"/>
          <p:cNvSpPr txBox="1"/>
          <p:nvPr/>
        </p:nvSpPr>
        <p:spPr>
          <a:xfrm>
            <a:off x="3285878" y="4804610"/>
            <a:ext cx="2073305" cy="461665"/>
          </a:xfrm>
          <a:prstGeom prst="rect">
            <a:avLst/>
          </a:prstGeom>
          <a:noFill/>
        </p:spPr>
        <p:txBody>
          <a:bodyPr wrap="square" lIns="0" tIns="0" rIns="0" bIns="0" rtlCol="0">
            <a:spAutoFit/>
          </a:bodyPr>
          <a:lstStyle/>
          <a:p>
            <a:pPr lvl="0"/>
            <a:r>
              <a:rPr lang="en-GB" sz="1500" dirty="0">
                <a:solidFill>
                  <a:prstClr val="black">
                    <a:lumMod val="75000"/>
                    <a:lumOff val="25000"/>
                  </a:prstClr>
                </a:solidFill>
                <a:latin typeface="Calibri" panose="020F0502020204030204" pitchFamily="34" charset="0"/>
              </a:rPr>
              <a:t>University of the Philippines</a:t>
            </a:r>
          </a:p>
        </p:txBody>
      </p:sp>
      <p:sp>
        <p:nvSpPr>
          <p:cNvPr id="66" name="TextBox 65"/>
          <p:cNvSpPr txBox="1"/>
          <p:nvPr/>
        </p:nvSpPr>
        <p:spPr>
          <a:xfrm>
            <a:off x="781091" y="4831786"/>
            <a:ext cx="1883358" cy="153888"/>
          </a:xfrm>
          <a:prstGeom prst="rect">
            <a:avLst/>
          </a:prstGeom>
          <a:noFill/>
        </p:spPr>
        <p:txBody>
          <a:bodyPr wrap="square" lIns="0" tIns="0" rIns="0" bIns="0" rtlCol="0">
            <a:spAutoFit/>
          </a:bodyPr>
          <a:lstStyle/>
          <a:p>
            <a:r>
              <a:rPr lang="en-GB" sz="1000" dirty="0">
                <a:solidFill>
                  <a:schemeClr val="tx1">
                    <a:lumMod val="75000"/>
                    <a:lumOff val="25000"/>
                  </a:schemeClr>
                </a:solidFill>
                <a:latin typeface="Calibri" panose="020F0502020204030204" pitchFamily="34" charset="0"/>
              </a:rPr>
              <a:t>Project</a:t>
            </a:r>
          </a:p>
        </p:txBody>
      </p:sp>
      <p:sp>
        <p:nvSpPr>
          <p:cNvPr id="67" name="TextBox 66"/>
          <p:cNvSpPr txBox="1"/>
          <p:nvPr/>
        </p:nvSpPr>
        <p:spPr>
          <a:xfrm>
            <a:off x="781091" y="4617927"/>
            <a:ext cx="2137358" cy="230832"/>
          </a:xfrm>
          <a:prstGeom prst="rect">
            <a:avLst/>
          </a:prstGeom>
          <a:noFill/>
        </p:spPr>
        <p:txBody>
          <a:bodyPr wrap="square" lIns="0" tIns="0" rIns="0" bIns="0" rtlCol="0">
            <a:spAutoFit/>
          </a:bodyPr>
          <a:lstStyle/>
          <a:p>
            <a:pPr lvl="0"/>
            <a:r>
              <a:rPr lang="en-GB" sz="1500" dirty="0">
                <a:solidFill>
                  <a:prstClr val="black">
                    <a:lumMod val="75000"/>
                    <a:lumOff val="25000"/>
                  </a:prstClr>
                </a:solidFill>
                <a:latin typeface="Calibri" panose="020F0502020204030204" pitchFamily="34" charset="0"/>
              </a:rPr>
              <a:t>Phil-LiDAR 2</a:t>
            </a:r>
          </a:p>
        </p:txBody>
      </p:sp>
      <p:sp>
        <p:nvSpPr>
          <p:cNvPr id="68" name="TextBox 67"/>
          <p:cNvSpPr txBox="1"/>
          <p:nvPr/>
        </p:nvSpPr>
        <p:spPr>
          <a:xfrm>
            <a:off x="1326527" y="2631643"/>
            <a:ext cx="2414653" cy="153888"/>
          </a:xfrm>
          <a:prstGeom prst="rect">
            <a:avLst/>
          </a:prstGeom>
          <a:noFill/>
        </p:spPr>
        <p:txBody>
          <a:bodyPr wrap="square" lIns="0" tIns="0" rIns="0" bIns="0" rtlCol="0">
            <a:spAutoFit/>
          </a:bodyPr>
          <a:lstStyle/>
          <a:p>
            <a:pPr lvl="0"/>
            <a:r>
              <a:rPr lang="en-GB" sz="1000" dirty="0">
                <a:solidFill>
                  <a:prstClr val="black">
                    <a:lumMod val="75000"/>
                    <a:lumOff val="25000"/>
                  </a:prstClr>
                </a:solidFill>
                <a:latin typeface="Calibri" panose="020F0502020204030204" pitchFamily="34" charset="0"/>
              </a:rPr>
              <a:t>Funding Agency</a:t>
            </a:r>
          </a:p>
        </p:txBody>
      </p:sp>
      <p:sp>
        <p:nvSpPr>
          <p:cNvPr id="69" name="TextBox 68"/>
          <p:cNvSpPr txBox="1"/>
          <p:nvPr/>
        </p:nvSpPr>
        <p:spPr>
          <a:xfrm>
            <a:off x="1326528" y="2132034"/>
            <a:ext cx="2414652" cy="461665"/>
          </a:xfrm>
          <a:prstGeom prst="rect">
            <a:avLst/>
          </a:prstGeom>
          <a:noFill/>
        </p:spPr>
        <p:txBody>
          <a:bodyPr wrap="square" lIns="0" tIns="0" rIns="0" bIns="0" rtlCol="0">
            <a:spAutoFit/>
          </a:bodyPr>
          <a:lstStyle/>
          <a:p>
            <a:pPr lvl="0"/>
            <a:r>
              <a:rPr lang="en-GB" sz="1500" dirty="0">
                <a:solidFill>
                  <a:prstClr val="black">
                    <a:lumMod val="75000"/>
                    <a:lumOff val="25000"/>
                  </a:prstClr>
                </a:solidFill>
                <a:latin typeface="Calibri" panose="020F0502020204030204" pitchFamily="34" charset="0"/>
              </a:rPr>
              <a:t>Department of </a:t>
            </a:r>
          </a:p>
          <a:p>
            <a:pPr lvl="0"/>
            <a:r>
              <a:rPr lang="en-GB" sz="1500" dirty="0">
                <a:solidFill>
                  <a:prstClr val="black">
                    <a:lumMod val="75000"/>
                    <a:lumOff val="25000"/>
                  </a:prstClr>
                </a:solidFill>
                <a:latin typeface="Calibri" panose="020F0502020204030204" pitchFamily="34" charset="0"/>
              </a:rPr>
              <a:t>Science and Technology</a:t>
            </a: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2365" y="3847840"/>
            <a:ext cx="352341" cy="355543"/>
          </a:xfrm>
          <a:prstGeom prst="rect">
            <a:avLst/>
          </a:prstGeom>
        </p:spPr>
      </p:pic>
      <p:pic>
        <p:nvPicPr>
          <p:cNvPr id="1026" name="Picture 2" descr="https://upload.wikimedia.org/wikipedia/commons/thumb/9/9a/DOST_seal.svg/2000px-DOST_seal.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2839" y="3662448"/>
            <a:ext cx="401538" cy="4069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5"/>
          <a:srcRect r="-355" b="896"/>
          <a:stretch/>
        </p:blipFill>
        <p:spPr>
          <a:xfrm>
            <a:off x="4450497" y="3722025"/>
            <a:ext cx="602161" cy="579937"/>
          </a:xfrm>
          <a:prstGeom prst="ellipse">
            <a:avLst/>
          </a:prstGeom>
          <a:noFill/>
          <a:ln>
            <a:noFill/>
          </a:ln>
        </p:spPr>
      </p:pic>
      <p:pic>
        <p:nvPicPr>
          <p:cNvPr id="1028" name="Picture 4" descr="https://indico.cern.ch/event/304057/images/3150-pcieerd-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59256" y="3713882"/>
            <a:ext cx="364214" cy="3598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7"/>
          <a:stretch>
            <a:fillRect/>
          </a:stretch>
        </p:blipFill>
        <p:spPr>
          <a:xfrm>
            <a:off x="4182516" y="3012395"/>
            <a:ext cx="397530" cy="323914"/>
          </a:xfrm>
          <a:prstGeom prst="ellipse">
            <a:avLst/>
          </a:prstGeom>
        </p:spPr>
      </p:pic>
      <p:pic>
        <p:nvPicPr>
          <p:cNvPr id="14" name="Picture 13"/>
          <p:cNvPicPr>
            <a:picLocks noChangeAspect="1"/>
          </p:cNvPicPr>
          <p:nvPr/>
        </p:nvPicPr>
        <p:blipFill rotWithShape="1">
          <a:blip r:embed="rId8"/>
          <a:srcRect l="15290" t="8011" r="15847" b="5431"/>
          <a:stretch/>
        </p:blipFill>
        <p:spPr>
          <a:xfrm>
            <a:off x="5163378" y="4559331"/>
            <a:ext cx="334193" cy="328600"/>
          </a:xfrm>
          <a:prstGeom prst="ellipse">
            <a:avLst/>
          </a:prstGeom>
        </p:spPr>
      </p:pic>
    </p:spTree>
    <p:extLst>
      <p:ext uri="{BB962C8B-B14F-4D97-AF65-F5344CB8AC3E}">
        <p14:creationId xmlns:p14="http://schemas.microsoft.com/office/powerpoint/2010/main" val="378453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2500"/>
                            </p:stCondLst>
                            <p:childTnLst>
                              <p:par>
                                <p:cTn id="21" presetID="53" presetClass="entr" presetSubtype="16" fill="hold" nodeType="after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p:cTn id="23" dur="500" fill="hold"/>
                                        <p:tgtEl>
                                          <p:spTgt spid="39"/>
                                        </p:tgtEl>
                                        <p:attrNameLst>
                                          <p:attrName>ppt_w</p:attrName>
                                        </p:attrNameLst>
                                      </p:cBhvr>
                                      <p:tavLst>
                                        <p:tav tm="0">
                                          <p:val>
                                            <p:fltVal val="0"/>
                                          </p:val>
                                        </p:tav>
                                        <p:tav tm="100000">
                                          <p:val>
                                            <p:strVal val="#ppt_w"/>
                                          </p:val>
                                        </p:tav>
                                      </p:tavLst>
                                    </p:anim>
                                    <p:anim calcmode="lin" valueType="num">
                                      <p:cBhvr>
                                        <p:cTn id="24" dur="500" fill="hold"/>
                                        <p:tgtEl>
                                          <p:spTgt spid="39"/>
                                        </p:tgtEl>
                                        <p:attrNameLst>
                                          <p:attrName>ppt_h</p:attrName>
                                        </p:attrNameLst>
                                      </p:cBhvr>
                                      <p:tavLst>
                                        <p:tav tm="0">
                                          <p:val>
                                            <p:fltVal val="0"/>
                                          </p:val>
                                        </p:tav>
                                        <p:tav tm="100000">
                                          <p:val>
                                            <p:strVal val="#ppt_h"/>
                                          </p:val>
                                        </p:tav>
                                      </p:tavLst>
                                    </p:anim>
                                    <p:animEffect transition="in" filter="fade">
                                      <p:cBhvr>
                                        <p:cTn id="25" dur="500"/>
                                        <p:tgtEl>
                                          <p:spTgt spid="39"/>
                                        </p:tgtEl>
                                      </p:cBhvr>
                                    </p:animEffect>
                                  </p:childTnLst>
                                </p:cTn>
                              </p:par>
                            </p:childTnLst>
                          </p:cTn>
                        </p:par>
                        <p:par>
                          <p:cTn id="26" fill="hold">
                            <p:stCondLst>
                              <p:cond delay="3000"/>
                            </p:stCondLst>
                            <p:childTnLst>
                              <p:par>
                                <p:cTn id="27" presetID="22" presetClass="entr" presetSubtype="2" fill="hold" grpId="0" nodeType="after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right)">
                                      <p:cBhvr>
                                        <p:cTn id="29" dur="500"/>
                                        <p:tgtEl>
                                          <p:spTgt spid="59"/>
                                        </p:tgtEl>
                                      </p:cBhvr>
                                    </p:animEffect>
                                  </p:childTnLst>
                                </p:cTn>
                              </p:par>
                            </p:childTnLst>
                          </p:cTn>
                        </p:par>
                        <p:par>
                          <p:cTn id="30" fill="hold">
                            <p:stCondLst>
                              <p:cond delay="3500"/>
                            </p:stCondLst>
                            <p:childTnLst>
                              <p:par>
                                <p:cTn id="31" presetID="1" presetClass="entr" presetSubtype="0" fill="hold" grpId="0" nodeType="after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par>
                          <p:cTn id="33" fill="hold">
                            <p:stCondLst>
                              <p:cond delay="3500"/>
                            </p:stCondLst>
                            <p:childTnLst>
                              <p:par>
                                <p:cTn id="34" presetID="18" presetClass="entr" presetSubtype="6" fill="hold" grpId="0" nodeType="after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strips(downRight)">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childTnLst>
                          </p:cTn>
                        </p:par>
                        <p:par>
                          <p:cTn id="42" fill="hold">
                            <p:stCondLst>
                              <p:cond delay="500"/>
                            </p:stCondLst>
                            <p:childTnLst>
                              <p:par>
                                <p:cTn id="43" presetID="53" presetClass="entr" presetSubtype="16" fill="hold" nodeType="afterEffect">
                                  <p:stCondLst>
                                    <p:cond delay="0"/>
                                  </p:stCondLst>
                                  <p:childTnLst>
                                    <p:set>
                                      <p:cBhvr>
                                        <p:cTn id="44" dur="1" fill="hold">
                                          <p:stCondLst>
                                            <p:cond delay="0"/>
                                          </p:stCondLst>
                                        </p:cTn>
                                        <p:tgtEl>
                                          <p:spTgt spid="1026"/>
                                        </p:tgtEl>
                                        <p:attrNameLst>
                                          <p:attrName>style.visibility</p:attrName>
                                        </p:attrNameLst>
                                      </p:cBhvr>
                                      <p:to>
                                        <p:strVal val="visible"/>
                                      </p:to>
                                    </p:set>
                                    <p:anim calcmode="lin" valueType="num">
                                      <p:cBhvr>
                                        <p:cTn id="45" dur="500" fill="hold"/>
                                        <p:tgtEl>
                                          <p:spTgt spid="1026"/>
                                        </p:tgtEl>
                                        <p:attrNameLst>
                                          <p:attrName>ppt_w</p:attrName>
                                        </p:attrNameLst>
                                      </p:cBhvr>
                                      <p:tavLst>
                                        <p:tav tm="0">
                                          <p:val>
                                            <p:fltVal val="0"/>
                                          </p:val>
                                        </p:tav>
                                        <p:tav tm="100000">
                                          <p:val>
                                            <p:strVal val="#ppt_w"/>
                                          </p:val>
                                        </p:tav>
                                      </p:tavLst>
                                    </p:anim>
                                    <p:anim calcmode="lin" valueType="num">
                                      <p:cBhvr>
                                        <p:cTn id="46" dur="500" fill="hold"/>
                                        <p:tgtEl>
                                          <p:spTgt spid="1026"/>
                                        </p:tgtEl>
                                        <p:attrNameLst>
                                          <p:attrName>ppt_h</p:attrName>
                                        </p:attrNameLst>
                                      </p:cBhvr>
                                      <p:tavLst>
                                        <p:tav tm="0">
                                          <p:val>
                                            <p:fltVal val="0"/>
                                          </p:val>
                                        </p:tav>
                                        <p:tav tm="100000">
                                          <p:val>
                                            <p:strVal val="#ppt_h"/>
                                          </p:val>
                                        </p:tav>
                                      </p:tavLst>
                                    </p:anim>
                                    <p:animEffect transition="in" filter="fade">
                                      <p:cBhvr>
                                        <p:cTn id="47" dur="500"/>
                                        <p:tgtEl>
                                          <p:spTgt spid="1026"/>
                                        </p:tgtEl>
                                      </p:cBhvr>
                                    </p:animEffect>
                                  </p:childTnLst>
                                </p:cTn>
                              </p:par>
                            </p:childTnLst>
                          </p:cTn>
                        </p:par>
                        <p:par>
                          <p:cTn id="48" fill="hold">
                            <p:stCondLst>
                              <p:cond delay="1000"/>
                            </p:stCondLst>
                            <p:childTnLst>
                              <p:par>
                                <p:cTn id="49" presetID="22" presetClass="entr" presetSubtype="4" fill="hold" grpId="0" nodeType="after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wipe(down)">
                                      <p:cBhvr>
                                        <p:cTn id="51" dur="500"/>
                                        <p:tgtEl>
                                          <p:spTgt spid="60"/>
                                        </p:tgtEl>
                                      </p:cBhvr>
                                    </p:animEffect>
                                  </p:childTnLst>
                                </p:cTn>
                              </p:par>
                            </p:childTnLst>
                          </p:cTn>
                        </p:par>
                        <p:par>
                          <p:cTn id="52" fill="hold">
                            <p:stCondLst>
                              <p:cond delay="1500"/>
                            </p:stCondLst>
                            <p:childTnLst>
                              <p:par>
                                <p:cTn id="53" presetID="1"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childTnLst>
                          </p:cTn>
                        </p:par>
                        <p:par>
                          <p:cTn id="55" fill="hold">
                            <p:stCondLst>
                              <p:cond delay="1500"/>
                            </p:stCondLst>
                            <p:childTnLst>
                              <p:par>
                                <p:cTn id="56" presetID="18" presetClass="entr" presetSubtype="6" fill="hold" grpId="0" nodeType="after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strips(downRight)">
                                      <p:cBhvr>
                                        <p:cTn id="58" dur="500"/>
                                        <p:tgtEl>
                                          <p:spTgt spid="6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500"/>
                                        <p:tgtEl>
                                          <p:spTgt spid="49"/>
                                        </p:tgtEl>
                                      </p:cBhvr>
                                    </p:animEffect>
                                  </p:childTnLst>
                                </p:cTn>
                              </p:par>
                            </p:childTnLst>
                          </p:cTn>
                        </p:par>
                        <p:par>
                          <p:cTn id="64" fill="hold">
                            <p:stCondLst>
                              <p:cond delay="500"/>
                            </p:stCondLst>
                            <p:childTnLst>
                              <p:par>
                                <p:cTn id="65" presetID="53" presetClass="entr" presetSubtype="16" fill="hold" nodeType="afterEffect">
                                  <p:stCondLst>
                                    <p:cond delay="0"/>
                                  </p:stCondLst>
                                  <p:childTnLst>
                                    <p:set>
                                      <p:cBhvr>
                                        <p:cTn id="66" dur="1" fill="hold">
                                          <p:stCondLst>
                                            <p:cond delay="0"/>
                                          </p:stCondLst>
                                        </p:cTn>
                                        <p:tgtEl>
                                          <p:spTgt spid="4"/>
                                        </p:tgtEl>
                                        <p:attrNameLst>
                                          <p:attrName>style.visibility</p:attrName>
                                        </p:attrNameLst>
                                      </p:cBhvr>
                                      <p:to>
                                        <p:strVal val="visible"/>
                                      </p:to>
                                    </p:set>
                                    <p:anim calcmode="lin" valueType="num">
                                      <p:cBhvr>
                                        <p:cTn id="67" dur="500" fill="hold"/>
                                        <p:tgtEl>
                                          <p:spTgt spid="4"/>
                                        </p:tgtEl>
                                        <p:attrNameLst>
                                          <p:attrName>ppt_w</p:attrName>
                                        </p:attrNameLst>
                                      </p:cBhvr>
                                      <p:tavLst>
                                        <p:tav tm="0">
                                          <p:val>
                                            <p:fltVal val="0"/>
                                          </p:val>
                                        </p:tav>
                                        <p:tav tm="100000">
                                          <p:val>
                                            <p:strVal val="#ppt_w"/>
                                          </p:val>
                                        </p:tav>
                                      </p:tavLst>
                                    </p:anim>
                                    <p:anim calcmode="lin" valueType="num">
                                      <p:cBhvr>
                                        <p:cTn id="68" dur="500" fill="hold"/>
                                        <p:tgtEl>
                                          <p:spTgt spid="4"/>
                                        </p:tgtEl>
                                        <p:attrNameLst>
                                          <p:attrName>ppt_h</p:attrName>
                                        </p:attrNameLst>
                                      </p:cBhvr>
                                      <p:tavLst>
                                        <p:tav tm="0">
                                          <p:val>
                                            <p:fltVal val="0"/>
                                          </p:val>
                                        </p:tav>
                                        <p:tav tm="100000">
                                          <p:val>
                                            <p:strVal val="#ppt_h"/>
                                          </p:val>
                                        </p:tav>
                                      </p:tavLst>
                                    </p:anim>
                                    <p:animEffect transition="in" filter="fade">
                                      <p:cBhvr>
                                        <p:cTn id="69" dur="500"/>
                                        <p:tgtEl>
                                          <p:spTgt spid="4"/>
                                        </p:tgtEl>
                                      </p:cBhvr>
                                    </p:animEffect>
                                  </p:childTnLst>
                                </p:cTn>
                              </p:par>
                            </p:childTnLst>
                          </p:cTn>
                        </p:par>
                        <p:par>
                          <p:cTn id="70" fill="hold">
                            <p:stCondLst>
                              <p:cond delay="1000"/>
                            </p:stCondLst>
                            <p:childTnLst>
                              <p:par>
                                <p:cTn id="71" presetID="22" presetClass="entr" presetSubtype="1" fill="hold" grpId="0" nodeType="after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wipe(up)">
                                      <p:cBhvr>
                                        <p:cTn id="73" dur="500"/>
                                        <p:tgtEl>
                                          <p:spTgt spid="62"/>
                                        </p:tgtEl>
                                      </p:cBhvr>
                                    </p:animEffect>
                                  </p:childTnLst>
                                </p:cTn>
                              </p:par>
                            </p:childTnLst>
                          </p:cTn>
                        </p:par>
                        <p:par>
                          <p:cTn id="74" fill="hold">
                            <p:stCondLst>
                              <p:cond delay="1500"/>
                            </p:stCondLst>
                            <p:childTnLst>
                              <p:par>
                                <p:cTn id="75" presetID="1" presetClass="entr" presetSubtype="0" fill="hold" grpId="0" nodeType="after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childTnLst>
                          </p:cTn>
                        </p:par>
                        <p:par>
                          <p:cTn id="77" fill="hold">
                            <p:stCondLst>
                              <p:cond delay="1500"/>
                            </p:stCondLst>
                            <p:childTnLst>
                              <p:par>
                                <p:cTn id="78" presetID="18" presetClass="entr" presetSubtype="6" fill="hold" grpId="0" nodeType="after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strips(downRight)">
                                      <p:cBhvr>
                                        <p:cTn id="80" dur="500"/>
                                        <p:tgtEl>
                                          <p:spTgt spid="5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500"/>
                                        <p:tgtEl>
                                          <p:spTgt spid="46"/>
                                        </p:tgtEl>
                                      </p:cBhvr>
                                    </p:animEffect>
                                  </p:childTnLst>
                                </p:cTn>
                              </p:par>
                            </p:childTnLst>
                          </p:cTn>
                        </p:par>
                        <p:par>
                          <p:cTn id="86" fill="hold">
                            <p:stCondLst>
                              <p:cond delay="500"/>
                            </p:stCondLst>
                            <p:childTnLst>
                              <p:par>
                                <p:cTn id="87" presetID="53" presetClass="entr" presetSubtype="16"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 calcmode="lin" valueType="num">
                                      <p:cBhvr>
                                        <p:cTn id="89" dur="500" fill="hold"/>
                                        <p:tgtEl>
                                          <p:spTgt spid="5"/>
                                        </p:tgtEl>
                                        <p:attrNameLst>
                                          <p:attrName>ppt_w</p:attrName>
                                        </p:attrNameLst>
                                      </p:cBhvr>
                                      <p:tavLst>
                                        <p:tav tm="0">
                                          <p:val>
                                            <p:fltVal val="0"/>
                                          </p:val>
                                        </p:tav>
                                        <p:tav tm="100000">
                                          <p:val>
                                            <p:strVal val="#ppt_w"/>
                                          </p:val>
                                        </p:tav>
                                      </p:tavLst>
                                    </p:anim>
                                    <p:anim calcmode="lin" valueType="num">
                                      <p:cBhvr>
                                        <p:cTn id="90" dur="500" fill="hold"/>
                                        <p:tgtEl>
                                          <p:spTgt spid="5"/>
                                        </p:tgtEl>
                                        <p:attrNameLst>
                                          <p:attrName>ppt_h</p:attrName>
                                        </p:attrNameLst>
                                      </p:cBhvr>
                                      <p:tavLst>
                                        <p:tav tm="0">
                                          <p:val>
                                            <p:fltVal val="0"/>
                                          </p:val>
                                        </p:tav>
                                        <p:tav tm="100000">
                                          <p:val>
                                            <p:strVal val="#ppt_h"/>
                                          </p:val>
                                        </p:tav>
                                      </p:tavLst>
                                    </p:anim>
                                    <p:animEffect transition="in" filter="fade">
                                      <p:cBhvr>
                                        <p:cTn id="91" dur="500"/>
                                        <p:tgtEl>
                                          <p:spTgt spid="5"/>
                                        </p:tgtEl>
                                      </p:cBhvr>
                                    </p:animEffect>
                                  </p:childTnLst>
                                </p:cTn>
                              </p:par>
                            </p:childTnLst>
                          </p:cTn>
                        </p:par>
                        <p:par>
                          <p:cTn id="92" fill="hold">
                            <p:stCondLst>
                              <p:cond delay="1000"/>
                            </p:stCondLst>
                            <p:childTnLst>
                              <p:par>
                                <p:cTn id="93" presetID="22" presetClass="entr" presetSubtype="4" fill="hold" grpId="0" nodeType="after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wipe(down)">
                                      <p:cBhvr>
                                        <p:cTn id="95" dur="500"/>
                                        <p:tgtEl>
                                          <p:spTgt spid="64"/>
                                        </p:tgtEl>
                                      </p:cBhvr>
                                    </p:animEffect>
                                  </p:childTnLst>
                                </p:cTn>
                              </p:par>
                            </p:childTnLst>
                          </p:cTn>
                        </p:par>
                        <p:par>
                          <p:cTn id="96" fill="hold">
                            <p:stCondLst>
                              <p:cond delay="1500"/>
                            </p:stCondLst>
                            <p:childTnLst>
                              <p:par>
                                <p:cTn id="97" presetID="1" presetClass="entr" presetSubtype="0" fill="hold" grpId="0" nodeType="after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par>
                          <p:cTn id="99" fill="hold">
                            <p:stCondLst>
                              <p:cond delay="1500"/>
                            </p:stCondLst>
                            <p:childTnLst>
                              <p:par>
                                <p:cTn id="100" presetID="18" presetClass="entr" presetSubtype="6" fill="hold" grpId="0" nodeType="afterEffect">
                                  <p:stCondLst>
                                    <p:cond delay="0"/>
                                  </p:stCondLst>
                                  <p:childTnLst>
                                    <p:set>
                                      <p:cBhvr>
                                        <p:cTn id="101" dur="1" fill="hold">
                                          <p:stCondLst>
                                            <p:cond delay="0"/>
                                          </p:stCondLst>
                                        </p:cTn>
                                        <p:tgtEl>
                                          <p:spTgt spid="52"/>
                                        </p:tgtEl>
                                        <p:attrNameLst>
                                          <p:attrName>style.visibility</p:attrName>
                                        </p:attrNameLst>
                                      </p:cBhvr>
                                      <p:to>
                                        <p:strVal val="visible"/>
                                      </p:to>
                                    </p:set>
                                    <p:animEffect transition="in" filter="strips(downRight)">
                                      <p:cBhvr>
                                        <p:cTn id="102" dur="500"/>
                                        <p:tgtEl>
                                          <p:spTgt spid="5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500"/>
                                        <p:tgtEl>
                                          <p:spTgt spid="50"/>
                                        </p:tgtEl>
                                      </p:cBhvr>
                                    </p:animEffect>
                                  </p:childTnLst>
                                </p:cTn>
                              </p:par>
                            </p:childTnLst>
                          </p:cTn>
                        </p:par>
                        <p:par>
                          <p:cTn id="108" fill="hold">
                            <p:stCondLst>
                              <p:cond delay="500"/>
                            </p:stCondLst>
                            <p:childTnLst>
                              <p:par>
                                <p:cTn id="109" presetID="53" presetClass="entr" presetSubtype="16" fill="hold" nodeType="afterEffect">
                                  <p:stCondLst>
                                    <p:cond delay="0"/>
                                  </p:stCondLst>
                                  <p:childTnLst>
                                    <p:set>
                                      <p:cBhvr>
                                        <p:cTn id="110" dur="1" fill="hold">
                                          <p:stCondLst>
                                            <p:cond delay="0"/>
                                          </p:stCondLst>
                                        </p:cTn>
                                        <p:tgtEl>
                                          <p:spTgt spid="14"/>
                                        </p:tgtEl>
                                        <p:attrNameLst>
                                          <p:attrName>style.visibility</p:attrName>
                                        </p:attrNameLst>
                                      </p:cBhvr>
                                      <p:to>
                                        <p:strVal val="visible"/>
                                      </p:to>
                                    </p:set>
                                    <p:anim calcmode="lin" valueType="num">
                                      <p:cBhvr>
                                        <p:cTn id="111" dur="500" fill="hold"/>
                                        <p:tgtEl>
                                          <p:spTgt spid="14"/>
                                        </p:tgtEl>
                                        <p:attrNameLst>
                                          <p:attrName>ppt_w</p:attrName>
                                        </p:attrNameLst>
                                      </p:cBhvr>
                                      <p:tavLst>
                                        <p:tav tm="0">
                                          <p:val>
                                            <p:fltVal val="0"/>
                                          </p:val>
                                        </p:tav>
                                        <p:tav tm="100000">
                                          <p:val>
                                            <p:strVal val="#ppt_w"/>
                                          </p:val>
                                        </p:tav>
                                      </p:tavLst>
                                    </p:anim>
                                    <p:anim calcmode="lin" valueType="num">
                                      <p:cBhvr>
                                        <p:cTn id="112" dur="500" fill="hold"/>
                                        <p:tgtEl>
                                          <p:spTgt spid="14"/>
                                        </p:tgtEl>
                                        <p:attrNameLst>
                                          <p:attrName>ppt_h</p:attrName>
                                        </p:attrNameLst>
                                      </p:cBhvr>
                                      <p:tavLst>
                                        <p:tav tm="0">
                                          <p:val>
                                            <p:fltVal val="0"/>
                                          </p:val>
                                        </p:tav>
                                        <p:tav tm="100000">
                                          <p:val>
                                            <p:strVal val="#ppt_h"/>
                                          </p:val>
                                        </p:tav>
                                      </p:tavLst>
                                    </p:anim>
                                    <p:animEffect transition="in" filter="fade">
                                      <p:cBhvr>
                                        <p:cTn id="113" dur="500"/>
                                        <p:tgtEl>
                                          <p:spTgt spid="14"/>
                                        </p:tgtEl>
                                      </p:cBhvr>
                                    </p:animEffect>
                                  </p:childTnLst>
                                </p:cTn>
                              </p:par>
                            </p:childTnLst>
                          </p:cTn>
                        </p:par>
                        <p:par>
                          <p:cTn id="114" fill="hold">
                            <p:stCondLst>
                              <p:cond delay="1000"/>
                            </p:stCondLst>
                            <p:childTnLst>
                              <p:par>
                                <p:cTn id="115" presetID="22" presetClass="entr" presetSubtype="1" fill="hold" grpId="0" nodeType="afterEffect">
                                  <p:stCondLst>
                                    <p:cond delay="0"/>
                                  </p:stCondLst>
                                  <p:childTnLst>
                                    <p:set>
                                      <p:cBhvr>
                                        <p:cTn id="116" dur="1" fill="hold">
                                          <p:stCondLst>
                                            <p:cond delay="0"/>
                                          </p:stCondLst>
                                        </p:cTn>
                                        <p:tgtEl>
                                          <p:spTgt spid="61"/>
                                        </p:tgtEl>
                                        <p:attrNameLst>
                                          <p:attrName>style.visibility</p:attrName>
                                        </p:attrNameLst>
                                      </p:cBhvr>
                                      <p:to>
                                        <p:strVal val="visible"/>
                                      </p:to>
                                    </p:set>
                                    <p:animEffect transition="in" filter="wipe(up)">
                                      <p:cBhvr>
                                        <p:cTn id="117" dur="500"/>
                                        <p:tgtEl>
                                          <p:spTgt spid="61"/>
                                        </p:tgtEl>
                                      </p:cBhvr>
                                    </p:animEffect>
                                  </p:childTnLst>
                                </p:cTn>
                              </p:par>
                            </p:childTnLst>
                          </p:cTn>
                        </p:par>
                        <p:par>
                          <p:cTn id="118" fill="hold">
                            <p:stCondLst>
                              <p:cond delay="1500"/>
                            </p:stCondLst>
                            <p:childTnLst>
                              <p:par>
                                <p:cTn id="119" presetID="1" presetClass="entr" presetSubtype="0" fill="hold" grpId="0" nodeType="after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childTnLst>
                          </p:cTn>
                        </p:par>
                        <p:par>
                          <p:cTn id="121" fill="hold">
                            <p:stCondLst>
                              <p:cond delay="1500"/>
                            </p:stCondLst>
                            <p:childTnLst>
                              <p:par>
                                <p:cTn id="122" presetID="18" presetClass="entr" presetSubtype="6" fill="hold" grpId="0" nodeType="afterEffect">
                                  <p:stCondLst>
                                    <p:cond delay="0"/>
                                  </p:stCondLst>
                                  <p:childTnLst>
                                    <p:set>
                                      <p:cBhvr>
                                        <p:cTn id="123" dur="1" fill="hold">
                                          <p:stCondLst>
                                            <p:cond delay="0"/>
                                          </p:stCondLst>
                                        </p:cTn>
                                        <p:tgtEl>
                                          <p:spTgt spid="56"/>
                                        </p:tgtEl>
                                        <p:attrNameLst>
                                          <p:attrName>style.visibility</p:attrName>
                                        </p:attrNameLst>
                                      </p:cBhvr>
                                      <p:to>
                                        <p:strVal val="visible"/>
                                      </p:to>
                                    </p:set>
                                    <p:animEffect transition="in" filter="strips(downRight)">
                                      <p:cBhvr>
                                        <p:cTn id="124" dur="500"/>
                                        <p:tgtEl>
                                          <p:spTgt spid="56"/>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childTnLst>
                          </p:cTn>
                        </p:par>
                        <p:par>
                          <p:cTn id="130" fill="hold">
                            <p:stCondLst>
                              <p:cond delay="500"/>
                            </p:stCondLst>
                            <p:childTnLst>
                              <p:par>
                                <p:cTn id="131" presetID="53" presetClass="entr" presetSubtype="16" fill="hold" nodeType="afterEffect">
                                  <p:stCondLst>
                                    <p:cond delay="0"/>
                                  </p:stCondLst>
                                  <p:childTnLst>
                                    <p:set>
                                      <p:cBhvr>
                                        <p:cTn id="132" dur="1" fill="hold">
                                          <p:stCondLst>
                                            <p:cond delay="0"/>
                                          </p:stCondLst>
                                        </p:cTn>
                                        <p:tgtEl>
                                          <p:spTgt spid="1028"/>
                                        </p:tgtEl>
                                        <p:attrNameLst>
                                          <p:attrName>style.visibility</p:attrName>
                                        </p:attrNameLst>
                                      </p:cBhvr>
                                      <p:to>
                                        <p:strVal val="visible"/>
                                      </p:to>
                                    </p:set>
                                    <p:anim calcmode="lin" valueType="num">
                                      <p:cBhvr>
                                        <p:cTn id="133" dur="500" fill="hold"/>
                                        <p:tgtEl>
                                          <p:spTgt spid="1028"/>
                                        </p:tgtEl>
                                        <p:attrNameLst>
                                          <p:attrName>ppt_w</p:attrName>
                                        </p:attrNameLst>
                                      </p:cBhvr>
                                      <p:tavLst>
                                        <p:tav tm="0">
                                          <p:val>
                                            <p:fltVal val="0"/>
                                          </p:val>
                                        </p:tav>
                                        <p:tav tm="100000">
                                          <p:val>
                                            <p:strVal val="#ppt_w"/>
                                          </p:val>
                                        </p:tav>
                                      </p:tavLst>
                                    </p:anim>
                                    <p:anim calcmode="lin" valueType="num">
                                      <p:cBhvr>
                                        <p:cTn id="134" dur="500" fill="hold"/>
                                        <p:tgtEl>
                                          <p:spTgt spid="1028"/>
                                        </p:tgtEl>
                                        <p:attrNameLst>
                                          <p:attrName>ppt_h</p:attrName>
                                        </p:attrNameLst>
                                      </p:cBhvr>
                                      <p:tavLst>
                                        <p:tav tm="0">
                                          <p:val>
                                            <p:fltVal val="0"/>
                                          </p:val>
                                        </p:tav>
                                        <p:tav tm="100000">
                                          <p:val>
                                            <p:strVal val="#ppt_h"/>
                                          </p:val>
                                        </p:tav>
                                      </p:tavLst>
                                    </p:anim>
                                    <p:animEffect transition="in" filter="fade">
                                      <p:cBhvr>
                                        <p:cTn id="135" dur="500"/>
                                        <p:tgtEl>
                                          <p:spTgt spid="1028"/>
                                        </p:tgtEl>
                                      </p:cBhvr>
                                    </p:animEffect>
                                  </p:childTnLst>
                                </p:cTn>
                              </p:par>
                            </p:childTnLst>
                          </p:cTn>
                        </p:par>
                        <p:par>
                          <p:cTn id="136" fill="hold">
                            <p:stCondLst>
                              <p:cond delay="1000"/>
                            </p:stCondLst>
                            <p:childTnLst>
                              <p:par>
                                <p:cTn id="137" presetID="22" presetClass="entr" presetSubtype="8" fill="hold" grpId="0" nodeType="afterEffect">
                                  <p:stCondLst>
                                    <p:cond delay="0"/>
                                  </p:stCondLst>
                                  <p:childTnLst>
                                    <p:set>
                                      <p:cBhvr>
                                        <p:cTn id="138" dur="1" fill="hold">
                                          <p:stCondLst>
                                            <p:cond delay="0"/>
                                          </p:stCondLst>
                                        </p:cTn>
                                        <p:tgtEl>
                                          <p:spTgt spid="63"/>
                                        </p:tgtEl>
                                        <p:attrNameLst>
                                          <p:attrName>style.visibility</p:attrName>
                                        </p:attrNameLst>
                                      </p:cBhvr>
                                      <p:to>
                                        <p:strVal val="visible"/>
                                      </p:to>
                                    </p:set>
                                    <p:animEffect transition="in" filter="wipe(left)">
                                      <p:cBhvr>
                                        <p:cTn id="139" dur="500"/>
                                        <p:tgtEl>
                                          <p:spTgt spid="63"/>
                                        </p:tgtEl>
                                      </p:cBhvr>
                                    </p:animEffect>
                                  </p:childTnLst>
                                </p:cTn>
                              </p:par>
                            </p:childTnLst>
                          </p:cTn>
                        </p:par>
                        <p:par>
                          <p:cTn id="140" fill="hold">
                            <p:stCondLst>
                              <p:cond delay="1500"/>
                            </p:stCondLst>
                            <p:childTnLst>
                              <p:par>
                                <p:cTn id="141" presetID="1" presetClass="entr" presetSubtype="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childTnLst>
                                </p:cTn>
                              </p:par>
                            </p:childTnLst>
                          </p:cTn>
                        </p:par>
                        <p:par>
                          <p:cTn id="143" fill="hold">
                            <p:stCondLst>
                              <p:cond delay="1500"/>
                            </p:stCondLst>
                            <p:childTnLst>
                              <p:par>
                                <p:cTn id="144" presetID="18" presetClass="entr" presetSubtype="6" fill="hold" grpId="0" nodeType="afterEffect">
                                  <p:stCondLst>
                                    <p:cond delay="0"/>
                                  </p:stCondLst>
                                  <p:childTnLst>
                                    <p:set>
                                      <p:cBhvr>
                                        <p:cTn id="145" dur="1" fill="hold">
                                          <p:stCondLst>
                                            <p:cond delay="0"/>
                                          </p:stCondLst>
                                        </p:cTn>
                                        <p:tgtEl>
                                          <p:spTgt spid="54"/>
                                        </p:tgtEl>
                                        <p:attrNameLst>
                                          <p:attrName>style.visibility</p:attrName>
                                        </p:attrNameLst>
                                      </p:cBhvr>
                                      <p:to>
                                        <p:strVal val="visible"/>
                                      </p:to>
                                    </p:set>
                                    <p:animEffect transition="in" filter="strips(downRight)">
                                      <p:cBhvr>
                                        <p:cTn id="14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0" grpId="0"/>
      <p:bldP spid="36" grpId="0"/>
      <p:bldP spid="46" grpId="0" animBg="1"/>
      <p:bldP spid="47" grpId="0" animBg="1"/>
      <p:bldP spid="48" grpId="0" animBg="1"/>
      <p:bldP spid="49" grpId="0" animBg="1"/>
      <p:bldP spid="50" grpId="0" animBg="1"/>
      <p:bldP spid="51" grpId="0" animBg="1"/>
      <p:bldP spid="52" grpId="0"/>
      <p:bldP spid="53" grpId="0"/>
      <p:bldP spid="54" grpId="0"/>
      <p:bldP spid="55" grpId="0"/>
      <p:bldP spid="56" grpId="0"/>
      <p:bldP spid="58" grpId="0"/>
      <p:bldP spid="59" grpId="0" animBg="1"/>
      <p:bldP spid="60" grpId="0" animBg="1"/>
      <p:bldP spid="61" grpId="0" animBg="1"/>
      <p:bldP spid="62" grpId="0" animBg="1"/>
      <p:bldP spid="63" grpId="0" animBg="1"/>
      <p:bldP spid="64" grpId="0" animBg="1"/>
      <p:bldP spid="65" grpId="0"/>
      <p:bldP spid="66" grpId="0"/>
      <p:bldP spid="67" grpId="0"/>
      <p:bldP spid="68" grpId="0"/>
      <p:bldP spid="6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18725" y="-26295"/>
            <a:ext cx="12238747" cy="6884295"/>
          </a:xfrm>
          <a:prstGeom prst="trapezoid">
            <a:avLst>
              <a:gd name="adj" fmla="val 54411"/>
            </a:avLst>
          </a:prstGeom>
        </p:spPr>
      </p:pic>
      <p:sp>
        <p:nvSpPr>
          <p:cNvPr id="40" name="Title 1"/>
          <p:cNvSpPr>
            <a:spLocks noGrp="1"/>
          </p:cNvSpPr>
          <p:nvPr>
            <p:ph type="ctrTitle"/>
          </p:nvPr>
        </p:nvSpPr>
        <p:spPr>
          <a:xfrm>
            <a:off x="2092327" y="1066802"/>
            <a:ext cx="7758044" cy="746277"/>
          </a:xfrm>
        </p:spPr>
        <p:txBody>
          <a:bodyPr/>
          <a:lstStyle/>
          <a:p>
            <a:pPr lvl="0" algn="ctr"/>
            <a:r>
              <a:rPr lang="en-GB" sz="4000" dirty="0" smtClean="0">
                <a:solidFill>
                  <a:schemeClr val="accent1">
                    <a:lumMod val="50000"/>
                  </a:schemeClr>
                </a:solidFill>
              </a:rPr>
              <a:t>Contents</a:t>
            </a:r>
            <a:endParaRPr lang="en-GB" sz="4000" dirty="0">
              <a:solidFill>
                <a:schemeClr val="accent1">
                  <a:lumMod val="50000"/>
                </a:schemeClr>
              </a:solidFill>
            </a:endParaRPr>
          </a:p>
        </p:txBody>
      </p:sp>
      <p:sp>
        <p:nvSpPr>
          <p:cNvPr id="42"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2</a:t>
            </a:r>
            <a:endParaRPr lang="en-GB" sz="1200" b="1" dirty="0"/>
          </a:p>
        </p:txBody>
      </p:sp>
      <p:sp>
        <p:nvSpPr>
          <p:cNvPr id="56" name="Text Placeholder 2"/>
          <p:cNvSpPr>
            <a:spLocks noGrp="1"/>
          </p:cNvSpPr>
          <p:nvPr>
            <p:ph type="body" sz="quarter" idx="11"/>
          </p:nvPr>
        </p:nvSpPr>
        <p:spPr>
          <a:xfrm>
            <a:off x="4496697" y="2272602"/>
            <a:ext cx="2564434" cy="295275"/>
          </a:xfrm>
          <a:noFill/>
        </p:spPr>
        <p:txBody>
          <a:bodyPr anchor="ctr">
            <a:normAutofit lnSpcReduction="10000"/>
          </a:bodyPr>
          <a:lstStyle/>
          <a:p>
            <a:r>
              <a:rPr lang="en-GB" sz="1500" dirty="0" smtClean="0">
                <a:solidFill>
                  <a:schemeClr val="accent1">
                    <a:lumMod val="50000"/>
                  </a:schemeClr>
                </a:solidFill>
              </a:rPr>
              <a:t>Introduction</a:t>
            </a:r>
            <a:endParaRPr lang="en-GB" sz="1500" dirty="0">
              <a:solidFill>
                <a:schemeClr val="accent1">
                  <a:lumMod val="50000"/>
                </a:schemeClr>
              </a:solidFill>
            </a:endParaRPr>
          </a:p>
        </p:txBody>
      </p:sp>
      <p:sp>
        <p:nvSpPr>
          <p:cNvPr id="58" name="Text Placeholder 2"/>
          <p:cNvSpPr>
            <a:spLocks noGrp="1"/>
          </p:cNvSpPr>
          <p:nvPr>
            <p:ph type="body" sz="quarter" idx="11"/>
          </p:nvPr>
        </p:nvSpPr>
        <p:spPr>
          <a:xfrm>
            <a:off x="4787825" y="2859397"/>
            <a:ext cx="2786236" cy="295275"/>
          </a:xfrm>
          <a:noFill/>
        </p:spPr>
        <p:txBody>
          <a:bodyPr anchor="ctr">
            <a:normAutofit lnSpcReduction="10000"/>
          </a:bodyPr>
          <a:lstStyle/>
          <a:p>
            <a:r>
              <a:rPr lang="en-GB" sz="1500" dirty="0" smtClean="0">
                <a:solidFill>
                  <a:schemeClr val="accent1">
                    <a:lumMod val="50000"/>
                  </a:schemeClr>
                </a:solidFill>
              </a:rPr>
              <a:t>Methodology</a:t>
            </a:r>
            <a:endParaRPr lang="en-GB" sz="1500" dirty="0">
              <a:solidFill>
                <a:schemeClr val="accent1">
                  <a:lumMod val="50000"/>
                </a:schemeClr>
              </a:solidFill>
            </a:endParaRPr>
          </a:p>
        </p:txBody>
      </p:sp>
      <p:sp>
        <p:nvSpPr>
          <p:cNvPr id="60" name="Text Placeholder 2"/>
          <p:cNvSpPr>
            <a:spLocks noGrp="1"/>
          </p:cNvSpPr>
          <p:nvPr>
            <p:ph type="body" sz="quarter" idx="11"/>
          </p:nvPr>
        </p:nvSpPr>
        <p:spPr>
          <a:xfrm>
            <a:off x="5137805" y="3442168"/>
            <a:ext cx="2564434" cy="295275"/>
          </a:xfrm>
          <a:noFill/>
        </p:spPr>
        <p:txBody>
          <a:bodyPr anchor="ctr">
            <a:normAutofit lnSpcReduction="10000"/>
          </a:bodyPr>
          <a:lstStyle/>
          <a:p>
            <a:r>
              <a:rPr lang="en-GB" sz="1500" dirty="0" smtClean="0">
                <a:solidFill>
                  <a:schemeClr val="accent1">
                    <a:lumMod val="50000"/>
                  </a:schemeClr>
                </a:solidFill>
              </a:rPr>
              <a:t>Results </a:t>
            </a:r>
            <a:endParaRPr lang="en-GB" sz="1500" dirty="0">
              <a:solidFill>
                <a:schemeClr val="accent1">
                  <a:lumMod val="50000"/>
                </a:schemeClr>
              </a:solidFill>
            </a:endParaRPr>
          </a:p>
        </p:txBody>
      </p:sp>
      <p:sp>
        <p:nvSpPr>
          <p:cNvPr id="62" name="Text Placeholder 2"/>
          <p:cNvSpPr>
            <a:spLocks noGrp="1"/>
          </p:cNvSpPr>
          <p:nvPr>
            <p:ph type="body" sz="quarter" idx="11"/>
          </p:nvPr>
        </p:nvSpPr>
        <p:spPr>
          <a:xfrm>
            <a:off x="5860212" y="4613137"/>
            <a:ext cx="2786236" cy="295275"/>
          </a:xfrm>
          <a:noFill/>
        </p:spPr>
        <p:txBody>
          <a:bodyPr anchor="ctr">
            <a:noAutofit/>
          </a:bodyPr>
          <a:lstStyle/>
          <a:p>
            <a:r>
              <a:rPr lang="en-GB" sz="1500" dirty="0" smtClean="0">
                <a:solidFill>
                  <a:schemeClr val="accent1">
                    <a:lumMod val="50000"/>
                  </a:schemeClr>
                </a:solidFill>
              </a:rPr>
              <a:t>Recommendations</a:t>
            </a:r>
            <a:endParaRPr lang="en-GB" sz="1500" dirty="0">
              <a:solidFill>
                <a:schemeClr val="accent1">
                  <a:lumMod val="50000"/>
                </a:schemeClr>
              </a:solidFill>
            </a:endParaRPr>
          </a:p>
        </p:txBody>
      </p:sp>
      <p:grpSp>
        <p:nvGrpSpPr>
          <p:cNvPr id="4" name="Group 3"/>
          <p:cNvGrpSpPr/>
          <p:nvPr/>
        </p:nvGrpSpPr>
        <p:grpSpPr>
          <a:xfrm>
            <a:off x="3558774" y="2299472"/>
            <a:ext cx="808717" cy="237862"/>
            <a:chOff x="3867168" y="3016655"/>
            <a:chExt cx="808717" cy="237862"/>
          </a:xfrm>
        </p:grpSpPr>
        <p:sp>
          <p:nvSpPr>
            <p:cNvPr id="48" name="Shape 1215"/>
            <p:cNvSpPr/>
            <p:nvPr/>
          </p:nvSpPr>
          <p:spPr>
            <a:xfrm>
              <a:off x="3867168" y="30166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4" name="TextBox 63"/>
            <p:cNvSpPr txBox="1"/>
            <p:nvPr/>
          </p:nvSpPr>
          <p:spPr>
            <a:xfrm>
              <a:off x="3867168" y="30617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01</a:t>
              </a:r>
              <a:endParaRPr lang="en-GB" sz="900" dirty="0">
                <a:solidFill>
                  <a:schemeClr val="bg1"/>
                </a:solidFill>
                <a:latin typeface="Calibri" panose="020F0502020204030204" pitchFamily="34" charset="0"/>
              </a:endParaRPr>
            </a:p>
          </p:txBody>
        </p:sp>
      </p:grpSp>
      <p:grpSp>
        <p:nvGrpSpPr>
          <p:cNvPr id="5" name="Group 4"/>
          <p:cNvGrpSpPr/>
          <p:nvPr/>
        </p:nvGrpSpPr>
        <p:grpSpPr>
          <a:xfrm>
            <a:off x="4133665" y="3473719"/>
            <a:ext cx="808715" cy="237860"/>
            <a:chOff x="4201918" y="3598063"/>
            <a:chExt cx="808715" cy="237860"/>
          </a:xfrm>
        </p:grpSpPr>
        <p:sp>
          <p:nvSpPr>
            <p:cNvPr id="49" name="Shape 1218"/>
            <p:cNvSpPr/>
            <p:nvPr/>
          </p:nvSpPr>
          <p:spPr>
            <a:xfrm>
              <a:off x="4201918" y="3598063"/>
              <a:ext cx="808715" cy="237860"/>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5" name="TextBox 64"/>
            <p:cNvSpPr txBox="1"/>
            <p:nvPr/>
          </p:nvSpPr>
          <p:spPr>
            <a:xfrm>
              <a:off x="4201918" y="3644901"/>
              <a:ext cx="808715"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03</a:t>
              </a:r>
              <a:endParaRPr lang="en-GB" sz="900" dirty="0">
                <a:solidFill>
                  <a:schemeClr val="bg1"/>
                </a:solidFill>
                <a:latin typeface="Calibri" panose="020F0502020204030204" pitchFamily="34" charset="0"/>
              </a:endParaRPr>
            </a:p>
          </p:txBody>
        </p:sp>
      </p:grpSp>
      <p:grpSp>
        <p:nvGrpSpPr>
          <p:cNvPr id="8" name="Group 7"/>
          <p:cNvGrpSpPr/>
          <p:nvPr/>
        </p:nvGrpSpPr>
        <p:grpSpPr>
          <a:xfrm>
            <a:off x="4508201" y="4058626"/>
            <a:ext cx="808709" cy="237863"/>
            <a:chOff x="4538023" y="4179470"/>
            <a:chExt cx="808709" cy="237863"/>
          </a:xfrm>
        </p:grpSpPr>
        <p:sp>
          <p:nvSpPr>
            <p:cNvPr id="50" name="Shape 1221"/>
            <p:cNvSpPr/>
            <p:nvPr/>
          </p:nvSpPr>
          <p:spPr>
            <a:xfrm>
              <a:off x="4538023" y="4179470"/>
              <a:ext cx="808709"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6" name="TextBox 65"/>
            <p:cNvSpPr txBox="1"/>
            <p:nvPr/>
          </p:nvSpPr>
          <p:spPr>
            <a:xfrm>
              <a:off x="4538023" y="4232326"/>
              <a:ext cx="808709"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04</a:t>
              </a:r>
              <a:endParaRPr lang="en-GB" sz="900" dirty="0">
                <a:solidFill>
                  <a:schemeClr val="bg1"/>
                </a:solidFill>
                <a:latin typeface="Calibri" panose="020F0502020204030204" pitchFamily="34" charset="0"/>
              </a:endParaRPr>
            </a:p>
          </p:txBody>
        </p:sp>
      </p:grpSp>
      <p:grpSp>
        <p:nvGrpSpPr>
          <p:cNvPr id="9" name="Group 8"/>
          <p:cNvGrpSpPr/>
          <p:nvPr/>
        </p:nvGrpSpPr>
        <p:grpSpPr>
          <a:xfrm>
            <a:off x="4882919" y="4637578"/>
            <a:ext cx="808714" cy="237863"/>
            <a:chOff x="4874128" y="4760878"/>
            <a:chExt cx="808714" cy="237863"/>
          </a:xfrm>
        </p:grpSpPr>
        <p:sp>
          <p:nvSpPr>
            <p:cNvPr id="51" name="Shape 1224"/>
            <p:cNvSpPr/>
            <p:nvPr/>
          </p:nvSpPr>
          <p:spPr>
            <a:xfrm>
              <a:off x="4874128" y="4760878"/>
              <a:ext cx="808714" cy="237863"/>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67" name="TextBox 66"/>
            <p:cNvSpPr txBox="1"/>
            <p:nvPr/>
          </p:nvSpPr>
          <p:spPr>
            <a:xfrm>
              <a:off x="4874128" y="4810559"/>
              <a:ext cx="808714"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05</a:t>
              </a:r>
              <a:endParaRPr lang="en-GB" sz="900" dirty="0">
                <a:solidFill>
                  <a:schemeClr val="bg1"/>
                </a:solidFill>
                <a:latin typeface="Calibri" panose="020F0502020204030204" pitchFamily="34" charset="0"/>
              </a:endParaRPr>
            </a:p>
          </p:txBody>
        </p:sp>
      </p:grpSp>
      <p:grpSp>
        <p:nvGrpSpPr>
          <p:cNvPr id="3" name="Group 2"/>
          <p:cNvGrpSpPr/>
          <p:nvPr/>
        </p:nvGrpSpPr>
        <p:grpSpPr>
          <a:xfrm>
            <a:off x="3852685" y="2892161"/>
            <a:ext cx="808717" cy="237862"/>
            <a:chOff x="4019568" y="3169055"/>
            <a:chExt cx="808717" cy="237862"/>
          </a:xfrm>
        </p:grpSpPr>
        <p:sp>
          <p:nvSpPr>
            <p:cNvPr id="27" name="Shape 1215"/>
            <p:cNvSpPr/>
            <p:nvPr/>
          </p:nvSpPr>
          <p:spPr>
            <a:xfrm>
              <a:off x="4019568" y="3169055"/>
              <a:ext cx="808717" cy="237862"/>
            </a:xfrm>
            <a:custGeom>
              <a:avLst/>
              <a:gdLst/>
              <a:ahLst/>
              <a:cxnLst>
                <a:cxn ang="0">
                  <a:pos x="wd2" y="hd2"/>
                </a:cxn>
                <a:cxn ang="5400000">
                  <a:pos x="wd2" y="hd2"/>
                </a:cxn>
                <a:cxn ang="10800000">
                  <a:pos x="wd2" y="hd2"/>
                </a:cxn>
                <a:cxn ang="16200000">
                  <a:pos x="wd2" y="hd2"/>
                </a:cxn>
              </a:cxnLst>
              <a:rect l="0" t="0" r="r" b="b"/>
              <a:pathLst>
                <a:path w="21600" h="21600" extrusionOk="0">
                  <a:moveTo>
                    <a:pt x="10596" y="0"/>
                  </a:moveTo>
                  <a:lnTo>
                    <a:pt x="7336" y="0"/>
                  </a:lnTo>
                  <a:lnTo>
                    <a:pt x="0" y="0"/>
                  </a:lnTo>
                  <a:lnTo>
                    <a:pt x="3668" y="21600"/>
                  </a:lnTo>
                  <a:lnTo>
                    <a:pt x="3668" y="21600"/>
                  </a:lnTo>
                  <a:lnTo>
                    <a:pt x="14264" y="21600"/>
                  </a:lnTo>
                  <a:lnTo>
                    <a:pt x="21600" y="21600"/>
                  </a:lnTo>
                  <a:lnTo>
                    <a:pt x="17932" y="0"/>
                  </a:lnTo>
                  <a:cubicBezTo>
                    <a:pt x="17932" y="0"/>
                    <a:pt x="10596" y="0"/>
                    <a:pt x="10596"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8" name="TextBox 27"/>
            <p:cNvSpPr txBox="1"/>
            <p:nvPr/>
          </p:nvSpPr>
          <p:spPr>
            <a:xfrm>
              <a:off x="4019568" y="3214131"/>
              <a:ext cx="808717" cy="138499"/>
            </a:xfrm>
            <a:prstGeom prst="rect">
              <a:avLst/>
            </a:prstGeom>
            <a:noFill/>
          </p:spPr>
          <p:txBody>
            <a:bodyPr wrap="square" lIns="0" tIns="0" rIns="0" bIns="0" rtlCol="0">
              <a:spAutoFit/>
            </a:bodyPr>
            <a:lstStyle/>
            <a:p>
              <a:pPr algn="ctr"/>
              <a:r>
                <a:rPr lang="en-GB" sz="900" dirty="0" smtClean="0">
                  <a:solidFill>
                    <a:schemeClr val="bg1"/>
                  </a:solidFill>
                  <a:latin typeface="Calibri" panose="020F0502020204030204" pitchFamily="34" charset="0"/>
                </a:rPr>
                <a:t>02</a:t>
              </a:r>
              <a:endParaRPr lang="en-GB" sz="900" dirty="0">
                <a:solidFill>
                  <a:schemeClr val="bg1"/>
                </a:solidFill>
                <a:latin typeface="Calibri" panose="020F0502020204030204" pitchFamily="34" charset="0"/>
              </a:endParaRPr>
            </a:p>
          </p:txBody>
        </p:sp>
      </p:grpSp>
      <p:sp>
        <p:nvSpPr>
          <p:cNvPr id="35" name="Text Placeholder 2"/>
          <p:cNvSpPr>
            <a:spLocks noGrp="1"/>
          </p:cNvSpPr>
          <p:nvPr>
            <p:ph type="body" sz="quarter" idx="11"/>
          </p:nvPr>
        </p:nvSpPr>
        <p:spPr>
          <a:xfrm>
            <a:off x="5458360" y="4012606"/>
            <a:ext cx="2564434" cy="295275"/>
          </a:xfrm>
          <a:noFill/>
        </p:spPr>
        <p:txBody>
          <a:bodyPr anchor="ctr">
            <a:normAutofit lnSpcReduction="10000"/>
          </a:bodyPr>
          <a:lstStyle/>
          <a:p>
            <a:r>
              <a:rPr lang="en-GB" sz="1500" dirty="0" smtClean="0">
                <a:solidFill>
                  <a:schemeClr val="accent1">
                    <a:lumMod val="50000"/>
                  </a:schemeClr>
                </a:solidFill>
              </a:rPr>
              <a:t>Conclusion</a:t>
            </a:r>
            <a:endParaRPr lang="en-GB" sz="1500" dirty="0">
              <a:solidFill>
                <a:schemeClr val="accent1">
                  <a:lumMod val="50000"/>
                </a:schemeClr>
              </a:solidFill>
            </a:endParaRPr>
          </a:p>
        </p:txBody>
      </p:sp>
    </p:spTree>
    <p:extLst>
      <p:ext uri="{BB962C8B-B14F-4D97-AF65-F5344CB8AC3E}">
        <p14:creationId xmlns:p14="http://schemas.microsoft.com/office/powerpoint/2010/main" val="70438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6">
                                            <p:txEl>
                                              <p:pRg st="0" end="0"/>
                                            </p:txEl>
                                          </p:spTgt>
                                        </p:tgtEl>
                                        <p:attrNameLst>
                                          <p:attrName>style.visibility</p:attrName>
                                        </p:attrNameLst>
                                      </p:cBhvr>
                                      <p:to>
                                        <p:strVal val="visible"/>
                                      </p:to>
                                    </p:set>
                                    <p:animEffect transition="in" filter="fade">
                                      <p:cBhvr>
                                        <p:cTn id="14" dur="500"/>
                                        <p:tgtEl>
                                          <p:spTgt spid="56">
                                            <p:txEl>
                                              <p:pRg st="0" end="0"/>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xEl>
                                              <p:pRg st="0" end="0"/>
                                            </p:txEl>
                                          </p:spTgt>
                                        </p:tgtEl>
                                        <p:attrNameLst>
                                          <p:attrName>style.visibility</p:attrName>
                                        </p:attrNameLst>
                                      </p:cBhvr>
                                      <p:to>
                                        <p:strVal val="visible"/>
                                      </p:to>
                                    </p:set>
                                    <p:animEffect transition="in" filter="fade">
                                      <p:cBhvr>
                                        <p:cTn id="21" dur="500"/>
                                        <p:tgtEl>
                                          <p:spTgt spid="58">
                                            <p:txEl>
                                              <p:pRg st="0" end="0"/>
                                            </p:txEl>
                                          </p:spTgt>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xEl>
                                              <p:pRg st="0" end="0"/>
                                            </p:txEl>
                                          </p:spTgt>
                                        </p:tgtEl>
                                        <p:attrNameLst>
                                          <p:attrName>style.visibility</p:attrName>
                                        </p:attrNameLst>
                                      </p:cBhvr>
                                      <p:to>
                                        <p:strVal val="visible"/>
                                      </p:to>
                                    </p:set>
                                    <p:animEffect transition="in" filter="fade">
                                      <p:cBhvr>
                                        <p:cTn id="28" dur="500"/>
                                        <p:tgtEl>
                                          <p:spTgt spid="60">
                                            <p:txEl>
                                              <p:pRg st="0" end="0"/>
                                            </p:txEl>
                                          </p:spTgt>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5">
                                            <p:txEl>
                                              <p:pRg st="0" end="0"/>
                                            </p:txEl>
                                          </p:spTgt>
                                        </p:tgtEl>
                                        <p:attrNameLst>
                                          <p:attrName>style.visibility</p:attrName>
                                        </p:attrNameLst>
                                      </p:cBhvr>
                                      <p:to>
                                        <p:strVal val="visible"/>
                                      </p:to>
                                    </p:set>
                                    <p:animEffect transition="in" filter="fade">
                                      <p:cBhvr>
                                        <p:cTn id="35" dur="500"/>
                                        <p:tgtEl>
                                          <p:spTgt spid="35">
                                            <p:txEl>
                                              <p:pRg st="0" end="0"/>
                                            </p:txEl>
                                          </p:spTgt>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2">
                                            <p:txEl>
                                              <p:pRg st="0" end="0"/>
                                            </p:txEl>
                                          </p:spTgt>
                                        </p:tgtEl>
                                        <p:attrNameLst>
                                          <p:attrName>style.visibility</p:attrName>
                                        </p:attrNameLst>
                                      </p:cBhvr>
                                      <p:to>
                                        <p:strVal val="visible"/>
                                      </p:to>
                                    </p:set>
                                    <p:animEffect transition="in" filter="fade">
                                      <p:cBhvr>
                                        <p:cTn id="42"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56" grpId="0" build="p"/>
      <p:bldP spid="58" grpId="0" build="p"/>
      <p:bldP spid="60" grpId="0" build="p"/>
      <p:bldP spid="62" grpId="0" build="p"/>
      <p:bldP spid="3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9" name="Picture 8"/>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flipV="1">
            <a:off x="0" y="5143500"/>
            <a:ext cx="9144000" cy="5143500"/>
          </a:xfrm>
          <a:prstGeom prst="rect">
            <a:avLst/>
          </a:prstGeom>
        </p:spPr>
      </p:pic>
      <p:sp>
        <p:nvSpPr>
          <p:cNvPr id="10" name="Shape 97"/>
          <p:cNvSpPr/>
          <p:nvPr/>
        </p:nvSpPr>
        <p:spPr>
          <a:xfrm>
            <a:off x="3229049" y="2288950"/>
            <a:ext cx="2685902" cy="26859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026374" y="2984992"/>
            <a:ext cx="3091247"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Questions?</a:t>
            </a:r>
            <a:endParaRPr lang="en-GB" sz="4000" dirty="0">
              <a:solidFill>
                <a:schemeClr val="bg1"/>
              </a:solidFill>
              <a:latin typeface="Calibri Light" panose="020F0302020204030204" pitchFamily="34" charset="0"/>
            </a:endParaRPr>
          </a:p>
        </p:txBody>
      </p:sp>
      <p:sp>
        <p:nvSpPr>
          <p:cNvPr id="3" name="Rectangle 2"/>
          <p:cNvSpPr/>
          <p:nvPr/>
        </p:nvSpPr>
        <p:spPr>
          <a:xfrm>
            <a:off x="3341811" y="3686765"/>
            <a:ext cx="2573140" cy="276999"/>
          </a:xfrm>
          <a:prstGeom prst="rect">
            <a:avLst/>
          </a:prstGeom>
        </p:spPr>
        <p:txBody>
          <a:bodyPr wrap="none">
            <a:spAutoFit/>
          </a:bodyPr>
          <a:lstStyle/>
          <a:p>
            <a:r>
              <a:rPr lang="en-US" sz="1200" dirty="0" smtClean="0">
                <a:solidFill>
                  <a:schemeClr val="bg1"/>
                </a:solidFill>
                <a:latin typeface="Arial" panose="020B0604020202020204" pitchFamily="34" charset="0"/>
              </a:rPr>
              <a:t>https://ph.linkedin.com/in/mcabanlit</a:t>
            </a:r>
            <a:endParaRPr lang="en-US" sz="1200" dirty="0">
              <a:solidFill>
                <a:schemeClr val="bg1"/>
              </a:solidFill>
            </a:endParaRPr>
          </a:p>
        </p:txBody>
      </p:sp>
      <p:sp>
        <p:nvSpPr>
          <p:cNvPr id="15" name="Rectangle 14"/>
          <p:cNvSpPr/>
          <p:nvPr/>
        </p:nvSpPr>
        <p:spPr>
          <a:xfrm>
            <a:off x="3516259" y="3958615"/>
            <a:ext cx="2111475" cy="276999"/>
          </a:xfrm>
          <a:prstGeom prst="rect">
            <a:avLst/>
          </a:prstGeom>
        </p:spPr>
        <p:txBody>
          <a:bodyPr wrap="none">
            <a:spAutoFit/>
          </a:bodyPr>
          <a:lstStyle/>
          <a:p>
            <a:r>
              <a:rPr lang="en-US" sz="1200" dirty="0" smtClean="0">
                <a:solidFill>
                  <a:schemeClr val="bg1"/>
                </a:solidFill>
                <a:latin typeface="Arial" panose="020B0604020202020204" pitchFamily="34" charset="0"/>
              </a:rPr>
              <a:t>mharkiecabanlit@gmail.com</a:t>
            </a:r>
            <a:endParaRPr lang="en-US" sz="1200" dirty="0">
              <a:solidFill>
                <a:schemeClr val="bg1"/>
              </a:solidFill>
            </a:endParaRPr>
          </a:p>
        </p:txBody>
      </p:sp>
    </p:spTree>
    <p:extLst>
      <p:ext uri="{BB962C8B-B14F-4D97-AF65-F5344CB8AC3E}">
        <p14:creationId xmlns:p14="http://schemas.microsoft.com/office/powerpoint/2010/main" val="133364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strips(downRight)">
                                      <p:cBhvr>
                                        <p:cTn id="11" dur="500"/>
                                        <p:tgtEl>
                                          <p:spTgt spid="12"/>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3" grpId="0"/>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0" name="Shape 97"/>
          <p:cNvSpPr/>
          <p:nvPr/>
        </p:nvSpPr>
        <p:spPr>
          <a:xfrm>
            <a:off x="3229049" y="2288950"/>
            <a:ext cx="2685902" cy="268590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alpha val="75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2" name="TextBox 11"/>
          <p:cNvSpPr txBox="1"/>
          <p:nvPr/>
        </p:nvSpPr>
        <p:spPr>
          <a:xfrm>
            <a:off x="3004604" y="3343360"/>
            <a:ext cx="3091247" cy="577081"/>
          </a:xfrm>
          <a:prstGeom prst="rect">
            <a:avLst/>
          </a:prstGeom>
          <a:noFill/>
        </p:spPr>
        <p:txBody>
          <a:bodyPr wrap="square" lIns="0" tIns="0" rIns="0" bIns="0" rtlCol="0">
            <a:spAutoFit/>
          </a:bodyPr>
          <a:lstStyle/>
          <a:p>
            <a:pPr algn="ctr">
              <a:lnSpc>
                <a:spcPts val="4500"/>
              </a:lnSpc>
            </a:pPr>
            <a:r>
              <a:rPr lang="en-GB" sz="4000" dirty="0" smtClean="0">
                <a:solidFill>
                  <a:schemeClr val="bg1"/>
                </a:solidFill>
                <a:latin typeface="Calibri Light" panose="020F0302020204030204" pitchFamily="34" charset="0"/>
              </a:rPr>
              <a:t>Thank you!</a:t>
            </a:r>
            <a:endParaRPr lang="en-GB" sz="4000" dirty="0">
              <a:solidFill>
                <a:schemeClr val="bg1"/>
              </a:solidFill>
              <a:latin typeface="Calibri Light" panose="020F0302020204030204" pitchFamily="34" charset="0"/>
            </a:endParaRPr>
          </a:p>
        </p:txBody>
      </p:sp>
      <p:pic>
        <p:nvPicPr>
          <p:cNvPr id="6" name="Picture 5"/>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flipV="1">
            <a:off x="0" y="5143500"/>
            <a:ext cx="9144000" cy="5143500"/>
          </a:xfrm>
          <a:prstGeom prst="rect">
            <a:avLst/>
          </a:prstGeom>
        </p:spPr>
      </p:pic>
    </p:spTree>
    <p:extLst>
      <p:ext uri="{BB962C8B-B14F-4D97-AF65-F5344CB8AC3E}">
        <p14:creationId xmlns:p14="http://schemas.microsoft.com/office/powerpoint/2010/main" val="365099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2"/>
                                        </p:tgtEl>
                                        <p:attrNameLst>
                                          <p:attrName>ppt_w</p:attrName>
                                        </p:attrNameLst>
                                      </p:cBhvr>
                                      <p:tavLst>
                                        <p:tav tm="0">
                                          <p:val>
                                            <p:strVal val="ppt_w"/>
                                          </p:val>
                                        </p:tav>
                                        <p:tav tm="100000">
                                          <p:val>
                                            <p:fltVal val="0"/>
                                          </p:val>
                                        </p:tav>
                                      </p:tavLst>
                                    </p:anim>
                                    <p:anim calcmode="lin" valueType="num">
                                      <p:cBhvr>
                                        <p:cTn id="7" dur="500"/>
                                        <p:tgtEl>
                                          <p:spTgt spid="12"/>
                                        </p:tgtEl>
                                        <p:attrNameLst>
                                          <p:attrName>ppt_h</p:attrName>
                                        </p:attrNameLst>
                                      </p:cBhvr>
                                      <p:tavLst>
                                        <p:tav tm="0">
                                          <p:val>
                                            <p:strVal val="ppt_h"/>
                                          </p:val>
                                        </p:tav>
                                        <p:tav tm="100000">
                                          <p:val>
                                            <p:fltVal val="0"/>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childTnLst>
                          </p:cTn>
                        </p:par>
                        <p:par>
                          <p:cTn id="10" fill="hold">
                            <p:stCondLst>
                              <p:cond delay="500"/>
                            </p:stCondLst>
                            <p:childTnLst>
                              <p:par>
                                <p:cTn id="11" presetID="53" presetClass="exit" presetSubtype="32" fill="hold" grpId="0" nodeType="afterEffect">
                                  <p:stCondLst>
                                    <p:cond delay="0"/>
                                  </p:stCondLst>
                                  <p:childTnLst>
                                    <p:anim calcmode="lin" valueType="num">
                                      <p:cBhvr>
                                        <p:cTn id="12" dur="500"/>
                                        <p:tgtEl>
                                          <p:spTgt spid="10"/>
                                        </p:tgtEl>
                                        <p:attrNameLst>
                                          <p:attrName>ppt_w</p:attrName>
                                        </p:attrNameLst>
                                      </p:cBhvr>
                                      <p:tavLst>
                                        <p:tav tm="0">
                                          <p:val>
                                            <p:strVal val="ppt_w"/>
                                          </p:val>
                                        </p:tav>
                                        <p:tav tm="100000">
                                          <p:val>
                                            <p:fltVal val="0"/>
                                          </p:val>
                                        </p:tav>
                                      </p:tavLst>
                                    </p:anim>
                                    <p:anim calcmode="lin" valueType="num">
                                      <p:cBhvr>
                                        <p:cTn id="13" dur="500"/>
                                        <p:tgtEl>
                                          <p:spTgt spid="10"/>
                                        </p:tgtEl>
                                        <p:attrNameLst>
                                          <p:attrName>ppt_h</p:attrName>
                                        </p:attrNameLst>
                                      </p:cBhvr>
                                      <p:tavLst>
                                        <p:tav tm="0">
                                          <p:val>
                                            <p:strVal val="ppt_h"/>
                                          </p:val>
                                        </p:tav>
                                        <p:tav tm="100000">
                                          <p:val>
                                            <p:fltVal val="0"/>
                                          </p:val>
                                        </p:tav>
                                      </p:tavLst>
                                    </p:anim>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15678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smtClean="0">
                <a:solidFill>
                  <a:schemeClr val="bg1"/>
                </a:solidFill>
              </a:rPr>
              <a:t>Aquaculture Production in the PH</a:t>
            </a:r>
            <a:endParaRPr lang="en-GB" dirty="0">
              <a:solidFill>
                <a:schemeClr val="bg1"/>
              </a:solidFill>
            </a:endParaRP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3</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In Metric Tons Per Year</a:t>
            </a:r>
            <a:endParaRPr lang="en-GB" sz="1500" dirty="0">
              <a:solidFill>
                <a:schemeClr val="bg1"/>
              </a:solidFill>
              <a:latin typeface="Calibri Light" panose="020F0302020204030204" pitchFamily="34" charset="0"/>
            </a:endParaRPr>
          </a:p>
        </p:txBody>
      </p:sp>
      <p:graphicFrame>
        <p:nvGraphicFramePr>
          <p:cNvPr id="21" name="Chart 20"/>
          <p:cNvGraphicFramePr/>
          <p:nvPr>
            <p:extLst>
              <p:ext uri="{D42A27DB-BD31-4B8C-83A1-F6EECF244321}">
                <p14:modId xmlns:p14="http://schemas.microsoft.com/office/powerpoint/2010/main" val="916832202"/>
              </p:ext>
            </p:extLst>
          </p:nvPr>
        </p:nvGraphicFramePr>
        <p:xfrm>
          <a:off x="319314" y="2032000"/>
          <a:ext cx="8548915" cy="41402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4278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1000"/>
                                        <p:tgtEl>
                                          <p:spTgt spid="21"/>
                                        </p:tgtEl>
                                      </p:cBhvr>
                                    </p:animEffect>
                                    <p:anim calcmode="lin" valueType="num">
                                      <p:cBhvr>
                                        <p:cTn id="16" dur="1000" fill="hold"/>
                                        <p:tgtEl>
                                          <p:spTgt spid="21"/>
                                        </p:tgtEl>
                                        <p:attrNameLst>
                                          <p:attrName>ppt_x</p:attrName>
                                        </p:attrNameLst>
                                      </p:cBhvr>
                                      <p:tavLst>
                                        <p:tav tm="0">
                                          <p:val>
                                            <p:strVal val="#ppt_x"/>
                                          </p:val>
                                        </p:tav>
                                        <p:tav tm="100000">
                                          <p:val>
                                            <p:strVal val="#ppt_x"/>
                                          </p:val>
                                        </p:tav>
                                      </p:tavLst>
                                    </p:anim>
                                    <p:anim calcmode="lin" valueType="num">
                                      <p:cBhvr>
                                        <p:cTn id="1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Graphic spid="21"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scontent.fmnl4-4.fna.fbcdn.net/v/t1.0-9/13631508_10206550487456021_7678832313009998641_n.jpg?oh=ece6bd54cc93742de810b5e2c76835ec&amp;oe=5878AE55"/>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17733" r="10282" b="417"/>
          <a:stretch/>
        </p:blipFill>
        <p:spPr bwMode="auto">
          <a:xfrm>
            <a:off x="-3065235" y="2166418"/>
            <a:ext cx="9144000" cy="4691582"/>
          </a:xfrm>
          <a:prstGeom prst="homePlate">
            <a:avLst/>
          </a:prstGeom>
          <a:noFill/>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5" name="Picture 4" descr="https://scontent.fmnl4-4.fna.fbcdn.net/v/t1.0-9/13612275_10206565239664817_1779386652243757147_n.jpg?oh=15087f9f3d5b4c5963586e99adf5340f&amp;oe=5870060D"/>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5475" t="14433" r="25221" b="21264"/>
          <a:stretch/>
        </p:blipFill>
        <p:spPr bwMode="auto">
          <a:xfrm flipH="1">
            <a:off x="3756478" y="-217714"/>
            <a:ext cx="8399576" cy="4729923"/>
          </a:xfrm>
          <a:prstGeom prst="homePlate">
            <a:avLst/>
          </a:prstGeom>
          <a:noFill/>
          <a:ln w="9525"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sp>
        <p:nvSpPr>
          <p:cNvPr id="6" name="Rectangle 5"/>
          <p:cNvSpPr/>
          <p:nvPr/>
        </p:nvSpPr>
        <p:spPr>
          <a:xfrm>
            <a:off x="590550" y="539525"/>
            <a:ext cx="4572000" cy="646331"/>
          </a:xfrm>
          <a:prstGeom prst="rect">
            <a:avLst/>
          </a:prstGeom>
        </p:spPr>
        <p:txBody>
          <a:bodyPr>
            <a:spAutoFit/>
          </a:bodyPr>
          <a:lstStyle/>
          <a:p>
            <a:pPr algn="ctr"/>
            <a:r>
              <a:rPr lang="en-US" dirty="0" smtClean="0">
                <a:solidFill>
                  <a:schemeClr val="tx1">
                    <a:lumMod val="75000"/>
                    <a:lumOff val="25000"/>
                  </a:schemeClr>
                </a:solidFill>
                <a:latin typeface="Times New Roman" panose="02020603050405020304" pitchFamily="18" charset="0"/>
                <a:ea typeface="平成明朝"/>
              </a:rPr>
              <a:t>Results of Seafront Mangrove Planting Efforts in </a:t>
            </a:r>
            <a:r>
              <a:rPr lang="en-US" dirty="0" err="1" smtClean="0">
                <a:solidFill>
                  <a:schemeClr val="tx1">
                    <a:lumMod val="75000"/>
                    <a:lumOff val="25000"/>
                  </a:schemeClr>
                </a:solidFill>
                <a:latin typeface="Times New Roman" panose="02020603050405020304" pitchFamily="18" charset="0"/>
                <a:ea typeface="平成明朝"/>
              </a:rPr>
              <a:t>Barotac</a:t>
            </a:r>
            <a:r>
              <a:rPr lang="en-US" dirty="0" smtClean="0">
                <a:solidFill>
                  <a:schemeClr val="tx1">
                    <a:lumMod val="75000"/>
                    <a:lumOff val="25000"/>
                  </a:schemeClr>
                </a:solidFill>
                <a:latin typeface="Times New Roman" panose="02020603050405020304" pitchFamily="18" charset="0"/>
                <a:ea typeface="平成明朝"/>
              </a:rPr>
              <a:t> Viejo, Iloilo, Philippines</a:t>
            </a:r>
            <a:endParaRPr lang="en-US" dirty="0">
              <a:solidFill>
                <a:schemeClr val="tx1">
                  <a:lumMod val="75000"/>
                  <a:lumOff val="25000"/>
                </a:schemeClr>
              </a:solidFill>
            </a:endParaRPr>
          </a:p>
        </p:txBody>
      </p:sp>
      <p:sp>
        <p:nvSpPr>
          <p:cNvPr id="7" name="Rectangle 6"/>
          <p:cNvSpPr/>
          <p:nvPr/>
        </p:nvSpPr>
        <p:spPr>
          <a:xfrm>
            <a:off x="4572000" y="5827003"/>
            <a:ext cx="4572000" cy="923330"/>
          </a:xfrm>
          <a:prstGeom prst="rect">
            <a:avLst/>
          </a:prstGeom>
        </p:spPr>
        <p:txBody>
          <a:bodyPr>
            <a:spAutoFit/>
          </a:bodyPr>
          <a:lstStyle/>
          <a:p>
            <a:pPr algn="ctr"/>
            <a:r>
              <a:rPr lang="en-US" dirty="0">
                <a:solidFill>
                  <a:schemeClr val="tx1">
                    <a:lumMod val="75000"/>
                    <a:lumOff val="25000"/>
                  </a:schemeClr>
                </a:solidFill>
                <a:latin typeface="Times New Roman" panose="02020603050405020304" pitchFamily="18" charset="0"/>
                <a:ea typeface="平成明朝"/>
              </a:rPr>
              <a:t>Few </a:t>
            </a:r>
            <a:r>
              <a:rPr lang="en-US" i="1" dirty="0" err="1">
                <a:solidFill>
                  <a:schemeClr val="tx1">
                    <a:lumMod val="75000"/>
                    <a:lumOff val="25000"/>
                  </a:schemeClr>
                </a:solidFill>
                <a:latin typeface="Times New Roman" panose="02020603050405020304" pitchFamily="18" charset="0"/>
                <a:ea typeface="平成明朝"/>
              </a:rPr>
              <a:t>Nypa</a:t>
            </a:r>
            <a:r>
              <a:rPr lang="en-US" i="1" dirty="0">
                <a:solidFill>
                  <a:schemeClr val="tx1">
                    <a:lumMod val="75000"/>
                    <a:lumOff val="25000"/>
                  </a:schemeClr>
                </a:solidFill>
                <a:latin typeface="Times New Roman" panose="02020603050405020304" pitchFamily="18" charset="0"/>
                <a:ea typeface="平成明朝"/>
              </a:rPr>
              <a:t> </a:t>
            </a:r>
            <a:r>
              <a:rPr lang="en-US" i="1" dirty="0" err="1">
                <a:solidFill>
                  <a:schemeClr val="tx1">
                    <a:lumMod val="75000"/>
                    <a:lumOff val="25000"/>
                  </a:schemeClr>
                </a:solidFill>
                <a:latin typeface="Times New Roman" panose="02020603050405020304" pitchFamily="18" charset="0"/>
                <a:ea typeface="平成明朝"/>
              </a:rPr>
              <a:t>fruticans</a:t>
            </a:r>
            <a:r>
              <a:rPr lang="en-US" dirty="0">
                <a:solidFill>
                  <a:schemeClr val="tx1">
                    <a:lumMod val="75000"/>
                    <a:lumOff val="25000"/>
                  </a:schemeClr>
                </a:solidFill>
                <a:latin typeface="Times New Roman" panose="02020603050405020304" pitchFamily="18" charset="0"/>
                <a:ea typeface="平成明朝"/>
              </a:rPr>
              <a:t> left after area was converted to a fishpond in Pontevedra, </a:t>
            </a:r>
            <a:r>
              <a:rPr lang="en-US" dirty="0" err="1">
                <a:solidFill>
                  <a:schemeClr val="tx1">
                    <a:lumMod val="75000"/>
                    <a:lumOff val="25000"/>
                  </a:schemeClr>
                </a:solidFill>
                <a:latin typeface="Times New Roman" panose="02020603050405020304" pitchFamily="18" charset="0"/>
                <a:ea typeface="平成明朝"/>
              </a:rPr>
              <a:t>Capiz</a:t>
            </a:r>
            <a:r>
              <a:rPr lang="en-US" dirty="0">
                <a:solidFill>
                  <a:schemeClr val="tx1">
                    <a:lumMod val="75000"/>
                    <a:lumOff val="25000"/>
                  </a:schemeClr>
                </a:solidFill>
                <a:latin typeface="Times New Roman" panose="02020603050405020304" pitchFamily="18" charset="0"/>
                <a:ea typeface="平成明朝"/>
              </a:rPr>
              <a:t>, Philippines</a:t>
            </a:r>
            <a:endParaRPr lang="en-US" dirty="0">
              <a:solidFill>
                <a:schemeClr val="tx1">
                  <a:lumMod val="75000"/>
                  <a:lumOff val="25000"/>
                </a:schemeClr>
              </a:solidFill>
            </a:endParaRPr>
          </a:p>
        </p:txBody>
      </p:sp>
    </p:spTree>
    <p:extLst>
      <p:ext uri="{BB962C8B-B14F-4D97-AF65-F5344CB8AC3E}">
        <p14:creationId xmlns:p14="http://schemas.microsoft.com/office/powerpoint/2010/main" val="3112893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0-#ppt_w/2"/>
                                          </p:val>
                                        </p:tav>
                                        <p:tav tm="100000">
                                          <p:val>
                                            <p:strVal val="#ppt_x"/>
                                          </p:val>
                                        </p:tav>
                                      </p:tavLst>
                                    </p:anim>
                                    <p:anim calcmode="lin" valueType="num">
                                      <p:cBhvr additive="base">
                                        <p:cTn id="17" dur="500" fill="hold"/>
                                        <p:tgtEl>
                                          <p:spTgt spid="4"/>
                                        </p:tgtEl>
                                        <p:attrNameLst>
                                          <p:attrName>ppt_y</p:attrName>
                                        </p:attrNameLst>
                                      </p:cBhvr>
                                      <p:tavLst>
                                        <p:tav tm="0">
                                          <p:val>
                                            <p:strVal val="#ppt_y"/>
                                          </p:val>
                                        </p:tav>
                                        <p:tav tm="100000">
                                          <p:val>
                                            <p:strVal val="#ppt_y"/>
                                          </p:val>
                                        </p:tav>
                                      </p:tavLst>
                                    </p:anim>
                                  </p:childTnLst>
                                </p:cTn>
                              </p:par>
                              <p:par>
                                <p:cTn id="18" presetID="2" presetClass="entr" presetSubtype="8"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0-#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9"/>
          <p:cNvSpPr/>
          <p:nvPr/>
        </p:nvSpPr>
        <p:spPr>
          <a:xfrm>
            <a:off x="800099" y="-9813"/>
            <a:ext cx="7543801" cy="4547220"/>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027135" y="573650"/>
            <a:ext cx="7058648" cy="1033103"/>
          </a:xfrm>
          <a:prstGeom prst="rect">
            <a:avLst/>
          </a:prstGeom>
          <a:noFill/>
        </p:spPr>
        <p:txBody>
          <a:bodyPr wrap="square" lIns="0" tIns="0" rIns="0" bIns="0" rtlCol="0">
            <a:spAutoFit/>
          </a:bodyPr>
          <a:lstStyle/>
          <a:p>
            <a:pPr algn="ctr">
              <a:lnSpc>
                <a:spcPts val="4000"/>
              </a:lnSpc>
            </a:pPr>
            <a:r>
              <a:rPr lang="en-GB" sz="4000" dirty="0" smtClean="0">
                <a:solidFill>
                  <a:schemeClr val="bg1"/>
                </a:solidFill>
                <a:latin typeface="Calibri Light" panose="020F0302020204030204" pitchFamily="34" charset="0"/>
              </a:rPr>
              <a:t>Mangrove</a:t>
            </a:r>
          </a:p>
          <a:p>
            <a:pPr algn="ctr">
              <a:lnSpc>
                <a:spcPts val="4000"/>
              </a:lnSpc>
            </a:pPr>
            <a:r>
              <a:rPr lang="en-GB" sz="4000" dirty="0" smtClean="0">
                <a:solidFill>
                  <a:schemeClr val="bg1"/>
                </a:solidFill>
                <a:latin typeface="Calibri Light" panose="020F0302020204030204" pitchFamily="34" charset="0"/>
              </a:rPr>
              <a:t> Deforestation </a:t>
            </a:r>
            <a:endParaRPr lang="en-GB" sz="4000" dirty="0">
              <a:solidFill>
                <a:schemeClr val="bg1"/>
              </a:solidFill>
              <a:latin typeface="Calibri Light" panose="020F0302020204030204" pitchFamily="34" charset="0"/>
            </a:endParaRPr>
          </a:p>
        </p:txBody>
      </p:sp>
      <p:sp>
        <p:nvSpPr>
          <p:cNvPr id="11" name="TextBox 10"/>
          <p:cNvSpPr txBox="1"/>
          <p:nvPr/>
        </p:nvSpPr>
        <p:spPr>
          <a:xfrm>
            <a:off x="2754628" y="1963874"/>
            <a:ext cx="3659791" cy="307777"/>
          </a:xfrm>
          <a:prstGeom prst="rect">
            <a:avLst/>
          </a:prstGeom>
          <a:noFill/>
        </p:spPr>
        <p:txBody>
          <a:bodyPr wrap="square" lIns="0" tIns="0" rIns="0" bIns="0" rtlCol="0">
            <a:spAutoFit/>
          </a:bodyPr>
          <a:lstStyle/>
          <a:p>
            <a:pPr algn="ctr"/>
            <a:r>
              <a:rPr lang="en-GB" sz="2000" b="1" dirty="0" smtClean="0">
                <a:solidFill>
                  <a:schemeClr val="bg1"/>
                </a:solidFill>
                <a:latin typeface="Calibri" panose="020F0502020204030204" pitchFamily="34" charset="0"/>
              </a:rPr>
              <a:t>What do we want to solve?</a:t>
            </a:r>
            <a:endParaRPr lang="en-GB" sz="2000" b="1" dirty="0">
              <a:solidFill>
                <a:schemeClr val="bg1"/>
              </a:solidFill>
              <a:latin typeface="Calibri" panose="020F0502020204030204" pitchFamily="34" charset="0"/>
            </a:endParaRPr>
          </a:p>
        </p:txBody>
      </p:sp>
      <p:sp>
        <p:nvSpPr>
          <p:cNvPr id="12" name="TextBox 11"/>
          <p:cNvSpPr txBox="1"/>
          <p:nvPr/>
        </p:nvSpPr>
        <p:spPr>
          <a:xfrm>
            <a:off x="3217193" y="2219260"/>
            <a:ext cx="2738823" cy="153888"/>
          </a:xfrm>
          <a:prstGeom prst="rect">
            <a:avLst/>
          </a:prstGeom>
          <a:noFill/>
        </p:spPr>
        <p:txBody>
          <a:bodyPr wrap="square" lIns="0" tIns="0" rIns="0" bIns="0" rtlCol="0">
            <a:spAutoFit/>
          </a:bodyPr>
          <a:lstStyle/>
          <a:p>
            <a:pPr algn="ctr"/>
            <a:r>
              <a:rPr lang="en-GB" sz="1000" dirty="0" smtClean="0">
                <a:solidFill>
                  <a:schemeClr val="bg1"/>
                </a:solidFill>
                <a:latin typeface="Calibri" panose="020F0502020204030204" pitchFamily="34" charset="0"/>
              </a:rPr>
              <a:t>Introduction</a:t>
            </a:r>
            <a:endParaRPr lang="en-GB" sz="1000" dirty="0">
              <a:solidFill>
                <a:schemeClr val="bg1"/>
              </a:solidFill>
              <a:latin typeface="Calibri" panose="020F0502020204030204" pitchFamily="34" charset="0"/>
            </a:endParaRPr>
          </a:p>
        </p:txBody>
      </p:sp>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3129" b="16881"/>
          <a:stretch/>
        </p:blipFill>
        <p:spPr>
          <a:xfrm>
            <a:off x="799588" y="2630467"/>
            <a:ext cx="7544311" cy="3394554"/>
          </a:xfrm>
          <a:prstGeom prst="rect">
            <a:avLst/>
          </a:prstGeom>
        </p:spPr>
      </p:pic>
    </p:spTree>
    <p:extLst>
      <p:ext uri="{BB962C8B-B14F-4D97-AF65-F5344CB8AC3E}">
        <p14:creationId xmlns:p14="http://schemas.microsoft.com/office/powerpoint/2010/main" val="3528748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strips(downRight)">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39"/>
          <p:cNvSpPr/>
          <p:nvPr/>
        </p:nvSpPr>
        <p:spPr>
          <a:xfrm>
            <a:off x="800099" y="-9813"/>
            <a:ext cx="7543801" cy="4547220"/>
          </a:xfrm>
          <a:prstGeom prst="rect">
            <a:avLst/>
          </a:prstGeom>
          <a:solidFill>
            <a:schemeClr val="accent1"/>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a:p>
        </p:txBody>
      </p:sp>
      <p:sp>
        <p:nvSpPr>
          <p:cNvPr id="10" name="TextBox 9"/>
          <p:cNvSpPr txBox="1"/>
          <p:nvPr/>
        </p:nvSpPr>
        <p:spPr>
          <a:xfrm>
            <a:off x="1027135" y="573650"/>
            <a:ext cx="7058648" cy="1033103"/>
          </a:xfrm>
          <a:prstGeom prst="rect">
            <a:avLst/>
          </a:prstGeom>
          <a:noFill/>
        </p:spPr>
        <p:txBody>
          <a:bodyPr wrap="square" lIns="0" tIns="0" rIns="0" bIns="0" rtlCol="0">
            <a:spAutoFit/>
          </a:bodyPr>
          <a:lstStyle/>
          <a:p>
            <a:pPr algn="ctr">
              <a:lnSpc>
                <a:spcPts val="4000"/>
              </a:lnSpc>
            </a:pPr>
            <a:r>
              <a:rPr lang="en-US" sz="4000" dirty="0" smtClean="0">
                <a:solidFill>
                  <a:schemeClr val="bg1"/>
                </a:solidFill>
                <a:latin typeface="Calibri Light" panose="020F0302020204030204" pitchFamily="34" charset="0"/>
              </a:rPr>
              <a:t>Using Abandoned </a:t>
            </a:r>
            <a:r>
              <a:rPr lang="en-US" sz="4000" dirty="0">
                <a:solidFill>
                  <a:schemeClr val="bg1"/>
                </a:solidFill>
                <a:latin typeface="Calibri Light" panose="020F0302020204030204" pitchFamily="34" charset="0"/>
              </a:rPr>
              <a:t>Brackish Water Fishpond </a:t>
            </a:r>
            <a:r>
              <a:rPr lang="en-US" sz="4000" dirty="0" smtClean="0">
                <a:solidFill>
                  <a:schemeClr val="bg1"/>
                </a:solidFill>
                <a:latin typeface="Calibri Light" panose="020F0302020204030204" pitchFamily="34" charset="0"/>
              </a:rPr>
              <a:t>For </a:t>
            </a:r>
            <a:r>
              <a:rPr lang="en-US" sz="4000" dirty="0">
                <a:solidFill>
                  <a:schemeClr val="bg1"/>
                </a:solidFill>
                <a:latin typeface="Calibri Light" panose="020F0302020204030204" pitchFamily="34" charset="0"/>
              </a:rPr>
              <a:t>Mangrove Reversion </a:t>
            </a:r>
          </a:p>
        </p:txBody>
      </p:sp>
      <p:sp>
        <p:nvSpPr>
          <p:cNvPr id="11" name="TextBox 10"/>
          <p:cNvSpPr txBox="1"/>
          <p:nvPr/>
        </p:nvSpPr>
        <p:spPr>
          <a:xfrm>
            <a:off x="2754628" y="1963874"/>
            <a:ext cx="3659791" cy="307777"/>
          </a:xfrm>
          <a:prstGeom prst="rect">
            <a:avLst/>
          </a:prstGeom>
          <a:noFill/>
        </p:spPr>
        <p:txBody>
          <a:bodyPr wrap="square" lIns="0" tIns="0" rIns="0" bIns="0" rtlCol="0">
            <a:spAutoFit/>
          </a:bodyPr>
          <a:lstStyle/>
          <a:p>
            <a:pPr algn="ctr"/>
            <a:r>
              <a:rPr lang="en-GB" sz="2000" b="1" dirty="0" smtClean="0">
                <a:solidFill>
                  <a:schemeClr val="bg1"/>
                </a:solidFill>
                <a:latin typeface="Calibri" panose="020F0502020204030204" pitchFamily="34" charset="0"/>
              </a:rPr>
              <a:t>How do we solve it?</a:t>
            </a:r>
            <a:endParaRPr lang="en-GB" sz="2000" b="1" dirty="0">
              <a:solidFill>
                <a:schemeClr val="bg1"/>
              </a:solidFill>
              <a:latin typeface="Calibri" panose="020F0502020204030204" pitchFamily="34" charset="0"/>
            </a:endParaRPr>
          </a:p>
        </p:txBody>
      </p:sp>
      <p:sp>
        <p:nvSpPr>
          <p:cNvPr id="12" name="TextBox 11"/>
          <p:cNvSpPr txBox="1"/>
          <p:nvPr/>
        </p:nvSpPr>
        <p:spPr>
          <a:xfrm>
            <a:off x="3217193" y="2219260"/>
            <a:ext cx="2738823" cy="153888"/>
          </a:xfrm>
          <a:prstGeom prst="rect">
            <a:avLst/>
          </a:prstGeom>
          <a:noFill/>
        </p:spPr>
        <p:txBody>
          <a:bodyPr wrap="square" lIns="0" tIns="0" rIns="0" bIns="0" rtlCol="0">
            <a:spAutoFit/>
          </a:bodyPr>
          <a:lstStyle/>
          <a:p>
            <a:pPr algn="ctr"/>
            <a:r>
              <a:rPr lang="en-GB" sz="1000" dirty="0" smtClean="0">
                <a:solidFill>
                  <a:schemeClr val="bg1"/>
                </a:solidFill>
                <a:latin typeface="Calibri" panose="020F0502020204030204" pitchFamily="34" charset="0"/>
              </a:rPr>
              <a:t>Introduction</a:t>
            </a:r>
            <a:endParaRPr lang="en-GB" sz="1000" dirty="0">
              <a:solidFill>
                <a:schemeClr val="bg1"/>
              </a:solidFill>
              <a:latin typeface="Calibri" panose="020F0502020204030204" pitchFamily="34" charset="0"/>
            </a:endParaRPr>
          </a:p>
        </p:txBody>
      </p:sp>
      <p:pic>
        <p:nvPicPr>
          <p:cNvPr id="2" name="Picture 1"/>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3129" b="16881"/>
          <a:stretch/>
        </p:blipFill>
        <p:spPr>
          <a:xfrm>
            <a:off x="799588" y="2630467"/>
            <a:ext cx="7544311" cy="3394554"/>
          </a:xfrm>
          <a:prstGeom prst="rect">
            <a:avLst/>
          </a:prstGeom>
        </p:spPr>
      </p:pic>
    </p:spTree>
    <p:extLst>
      <p:ext uri="{BB962C8B-B14F-4D97-AF65-F5344CB8AC3E}">
        <p14:creationId xmlns:p14="http://schemas.microsoft.com/office/powerpoint/2010/main" val="1552616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downRight)">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a:solidFill>
                  <a:schemeClr val="bg1"/>
                </a:solidFill>
              </a:rPr>
              <a:t>Study</a:t>
            </a:r>
            <a:r>
              <a:rPr lang="en-GB" dirty="0" smtClean="0">
                <a:solidFill>
                  <a:schemeClr val="bg1"/>
                </a:solidFill>
              </a:rPr>
              <a:t> </a:t>
            </a:r>
            <a:r>
              <a:rPr lang="en-GB" dirty="0">
                <a:solidFill>
                  <a:schemeClr val="bg1"/>
                </a:solidFill>
              </a:rPr>
              <a:t>Site</a:t>
            </a: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7</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City of Victorias</a:t>
            </a:r>
            <a:endParaRPr lang="en-GB" sz="1500" dirty="0">
              <a:solidFill>
                <a:schemeClr val="bg1"/>
              </a:solidFill>
              <a:latin typeface="Calibri Light" panose="020F0302020204030204" pitchFamily="34" charset="0"/>
            </a:endParaRPr>
          </a:p>
        </p:txBody>
      </p:sp>
      <p:grpSp>
        <p:nvGrpSpPr>
          <p:cNvPr id="7" name="Group 6"/>
          <p:cNvGrpSpPr/>
          <p:nvPr/>
        </p:nvGrpSpPr>
        <p:grpSpPr>
          <a:xfrm>
            <a:off x="506540" y="1964561"/>
            <a:ext cx="8247309" cy="3995660"/>
            <a:chOff x="506540" y="1964561"/>
            <a:chExt cx="8247309" cy="3995660"/>
          </a:xfrm>
        </p:grpSpPr>
        <p:grpSp>
          <p:nvGrpSpPr>
            <p:cNvPr id="4" name="Group 3"/>
            <p:cNvGrpSpPr/>
            <p:nvPr/>
          </p:nvGrpSpPr>
          <p:grpSpPr>
            <a:xfrm>
              <a:off x="5922268" y="1964561"/>
              <a:ext cx="2831581" cy="3987069"/>
              <a:chOff x="5394271" y="1931828"/>
              <a:chExt cx="2124075" cy="2990850"/>
            </a:xfrm>
          </p:grpSpPr>
          <p:pic>
            <p:nvPicPr>
              <p:cNvPr id="17" name="Picture 16"/>
              <p:cNvPicPr/>
              <p:nvPr/>
            </p:nvPicPr>
            <p:blipFill rotWithShape="1">
              <a:blip r:embed="rId3"/>
              <a:srcRect l="10827" r="5924"/>
              <a:stretch/>
            </p:blipFill>
            <p:spPr bwMode="auto">
              <a:xfrm>
                <a:off x="5394271" y="1931828"/>
                <a:ext cx="2124075" cy="2990850"/>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18" name="Picture 17"/>
              <p:cNvPicPr/>
              <p:nvPr/>
            </p:nvPicPr>
            <p:blipFill>
              <a:blip r:embed="rId4"/>
              <a:stretch>
                <a:fillRect/>
              </a:stretch>
            </p:blipFill>
            <p:spPr>
              <a:xfrm>
                <a:off x="5481637" y="3962400"/>
                <a:ext cx="921385" cy="857250"/>
              </a:xfrm>
              <a:prstGeom prst="rect">
                <a:avLst/>
              </a:prstGeom>
            </p:spPr>
          </p:pic>
        </p:grpSp>
        <p:grpSp>
          <p:nvGrpSpPr>
            <p:cNvPr id="6" name="Group 5"/>
            <p:cNvGrpSpPr/>
            <p:nvPr/>
          </p:nvGrpSpPr>
          <p:grpSpPr>
            <a:xfrm>
              <a:off x="506540" y="1968320"/>
              <a:ext cx="2596163" cy="3988159"/>
              <a:chOff x="1643062" y="1962150"/>
              <a:chExt cx="1922145" cy="2952750"/>
            </a:xfrm>
          </p:grpSpPr>
          <p:pic>
            <p:nvPicPr>
              <p:cNvPr id="15" name="Picture 14"/>
              <p:cNvPicPr/>
              <p:nvPr/>
            </p:nvPicPr>
            <p:blipFill>
              <a:blip r:embed="rId5"/>
              <a:stretch>
                <a:fillRect/>
              </a:stretch>
            </p:blipFill>
            <p:spPr>
              <a:xfrm>
                <a:off x="1643062" y="1962150"/>
                <a:ext cx="1922145" cy="2952750"/>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p:spPr>
          </p:pic>
          <p:sp>
            <p:nvSpPr>
              <p:cNvPr id="19" name="Rectangle 18"/>
              <p:cNvSpPr/>
              <p:nvPr/>
            </p:nvSpPr>
            <p:spPr>
              <a:xfrm>
                <a:off x="2692082" y="3672205"/>
                <a:ext cx="279400" cy="42291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5" name="Group 4"/>
            <p:cNvGrpSpPr/>
            <p:nvPr/>
          </p:nvGrpSpPr>
          <p:grpSpPr>
            <a:xfrm>
              <a:off x="3384474" y="1966890"/>
              <a:ext cx="2256022" cy="3993331"/>
              <a:chOff x="3396266" y="2499204"/>
              <a:chExt cx="1676400" cy="2967355"/>
            </a:xfrm>
          </p:grpSpPr>
          <p:pic>
            <p:nvPicPr>
              <p:cNvPr id="16" name="Picture 15"/>
              <p:cNvPicPr/>
              <p:nvPr/>
            </p:nvPicPr>
            <p:blipFill rotWithShape="1">
              <a:blip r:embed="rId6"/>
              <a:srcRect l="27204" t="7248" r="16092" b="6435"/>
              <a:stretch/>
            </p:blipFill>
            <p:spPr bwMode="auto">
              <a:xfrm>
                <a:off x="3396266" y="2499204"/>
                <a:ext cx="1676400" cy="2967355"/>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a:extLst>
                <a:ext uri="{53640926-AAD7-44D8-BBD7-CCE9431645EC}">
                  <a14:shadowObscured xmlns:a14="http://schemas.microsoft.com/office/drawing/2010/main"/>
                </a:ext>
              </a:extLst>
            </p:spPr>
          </p:pic>
          <p:sp>
            <p:nvSpPr>
              <p:cNvPr id="20" name="Rectangle 19"/>
              <p:cNvSpPr/>
              <p:nvPr/>
            </p:nvSpPr>
            <p:spPr>
              <a:xfrm>
                <a:off x="4255387" y="2749373"/>
                <a:ext cx="279400" cy="42291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spTree>
    <p:extLst>
      <p:ext uri="{BB962C8B-B14F-4D97-AF65-F5344CB8AC3E}">
        <p14:creationId xmlns:p14="http://schemas.microsoft.com/office/powerpoint/2010/main" val="25282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par>
                          <p:cTn id="12" fill="hold">
                            <p:stCondLst>
                              <p:cond delay="1000"/>
                            </p:stCondLst>
                            <p:childTnLst>
                              <p:par>
                                <p:cTn id="13" presetID="52"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Scale>
                                      <p:cBhvr>
                                        <p:cTn id="15"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7"/>
                                        </p:tgtEl>
                                        <p:attrNameLst>
                                          <p:attrName>ppt_x</p:attrName>
                                          <p:attrName>ppt_y</p:attrName>
                                        </p:attrNameLst>
                                      </p:cBhvr>
                                    </p:animMotion>
                                    <p:animEffect transition="in" filter="fade">
                                      <p:cBhvr>
                                        <p:cTn id="1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duotone>
              <a:prstClr val="black"/>
              <a:schemeClr val="accent1">
                <a:tint val="45000"/>
                <a:satMod val="400000"/>
              </a:schemeClr>
            </a:duotone>
            <a:extLst>
              <a:ext uri="{28A0092B-C50C-407E-A947-70E740481C1C}">
                <a14:useLocalDpi xmlns:a14="http://schemas.microsoft.com/office/drawing/2010/main" val="0"/>
              </a:ext>
            </a:extLst>
          </a:blip>
          <a:srcRect t="42808" b="21413"/>
          <a:stretch/>
        </p:blipFill>
        <p:spPr>
          <a:xfrm>
            <a:off x="0" y="-27526"/>
            <a:ext cx="9159648" cy="1841326"/>
          </a:xfrm>
          <a:prstGeom prst="rect">
            <a:avLst/>
          </a:prstGeom>
        </p:spPr>
      </p:pic>
      <p:sp>
        <p:nvSpPr>
          <p:cNvPr id="40" name="Title 1"/>
          <p:cNvSpPr>
            <a:spLocks noGrp="1"/>
          </p:cNvSpPr>
          <p:nvPr>
            <p:ph type="ctrTitle"/>
          </p:nvPr>
        </p:nvSpPr>
        <p:spPr>
          <a:xfrm>
            <a:off x="700081" y="685802"/>
            <a:ext cx="7758044" cy="746277"/>
          </a:xfrm>
        </p:spPr>
        <p:txBody>
          <a:bodyPr/>
          <a:lstStyle/>
          <a:p>
            <a:pPr lvl="0" algn="ctr"/>
            <a:r>
              <a:rPr lang="en-GB" dirty="0">
                <a:solidFill>
                  <a:schemeClr val="bg1"/>
                </a:solidFill>
              </a:rPr>
              <a:t>Study</a:t>
            </a:r>
            <a:r>
              <a:rPr lang="en-GB" dirty="0" smtClean="0">
                <a:solidFill>
                  <a:schemeClr val="bg1"/>
                </a:solidFill>
              </a:rPr>
              <a:t> </a:t>
            </a:r>
            <a:r>
              <a:rPr lang="en-GB" dirty="0">
                <a:solidFill>
                  <a:schemeClr val="bg1"/>
                </a:solidFill>
              </a:rPr>
              <a:t>Site</a:t>
            </a:r>
          </a:p>
        </p:txBody>
      </p:sp>
      <p:sp>
        <p:nvSpPr>
          <p:cNvPr id="327" name="Text Placeholder 2"/>
          <p:cNvSpPr>
            <a:spLocks noGrp="1"/>
          </p:cNvSpPr>
          <p:nvPr>
            <p:ph type="body" sz="quarter" idx="11"/>
          </p:nvPr>
        </p:nvSpPr>
        <p:spPr>
          <a:xfrm>
            <a:off x="7574061" y="6172201"/>
            <a:ext cx="769840" cy="295275"/>
          </a:xfrm>
          <a:solidFill>
            <a:schemeClr val="bg1"/>
          </a:solidFill>
        </p:spPr>
        <p:txBody>
          <a:bodyPr vert="horz" lIns="91440" tIns="45720" rIns="0" bIns="45720" rtlCol="0" anchor="ctr">
            <a:normAutofit/>
          </a:bodyPr>
          <a:lstStyle/>
          <a:p>
            <a:pPr algn="r"/>
            <a:r>
              <a:rPr lang="en-GB" sz="1200" b="1" dirty="0" smtClean="0"/>
              <a:t>8</a:t>
            </a:r>
            <a:endParaRPr lang="en-GB" sz="1200" b="1" dirty="0"/>
          </a:p>
        </p:txBody>
      </p:sp>
      <p:sp>
        <p:nvSpPr>
          <p:cNvPr id="46" name="TextBox 45"/>
          <p:cNvSpPr txBox="1"/>
          <p:nvPr/>
        </p:nvSpPr>
        <p:spPr>
          <a:xfrm>
            <a:off x="2478536" y="1333097"/>
            <a:ext cx="4201134" cy="323165"/>
          </a:xfrm>
          <a:prstGeom prst="rect">
            <a:avLst/>
          </a:prstGeom>
          <a:noFill/>
        </p:spPr>
        <p:txBody>
          <a:bodyPr wrap="square" rtlCol="0">
            <a:spAutoFit/>
          </a:bodyPr>
          <a:lstStyle/>
          <a:p>
            <a:pPr algn="ctr"/>
            <a:r>
              <a:rPr lang="en-GB" sz="1500" dirty="0" smtClean="0">
                <a:solidFill>
                  <a:schemeClr val="bg1"/>
                </a:solidFill>
                <a:latin typeface="Calibri Light" panose="020F0302020204030204" pitchFamily="34" charset="0"/>
              </a:rPr>
              <a:t>City of Victorias</a:t>
            </a:r>
            <a:endParaRPr lang="en-GB" sz="1500" dirty="0">
              <a:solidFill>
                <a:schemeClr val="bg1"/>
              </a:solidFill>
              <a:latin typeface="Calibri Light" panose="020F0302020204030204" pitchFamily="34" charset="0"/>
            </a:endParaRPr>
          </a:p>
        </p:txBody>
      </p:sp>
      <p:grpSp>
        <p:nvGrpSpPr>
          <p:cNvPr id="2" name="Group 1"/>
          <p:cNvGrpSpPr/>
          <p:nvPr/>
        </p:nvGrpSpPr>
        <p:grpSpPr>
          <a:xfrm>
            <a:off x="264375" y="2303557"/>
            <a:ext cx="8629456" cy="2956089"/>
            <a:chOff x="-2470950" y="2145407"/>
            <a:chExt cx="8629456" cy="2956089"/>
          </a:xfrm>
        </p:grpSpPr>
        <p:pic>
          <p:nvPicPr>
            <p:cNvPr id="21" name="Picture 20"/>
            <p:cNvPicPr/>
            <p:nvPr/>
          </p:nvPicPr>
          <p:blipFill rotWithShape="1">
            <a:blip r:embed="rId3"/>
            <a:srcRect t="5660" b="30728"/>
            <a:stretch/>
          </p:blipFill>
          <p:spPr bwMode="auto">
            <a:xfrm>
              <a:off x="-2470950" y="2145407"/>
              <a:ext cx="8629456" cy="2956089"/>
            </a:xfrm>
            <a:prstGeom prst="roundRect">
              <a:avLst>
                <a:gd name="adj" fmla="val 8594"/>
              </a:avLst>
            </a:prstGeom>
            <a:solidFill>
              <a:srgbClr val="FFFFFF">
                <a:shade val="85000"/>
              </a:srgbClr>
            </a:solidFill>
            <a:ln>
              <a:solidFill>
                <a:schemeClr val="accent2"/>
              </a:solidFill>
            </a:ln>
            <a:effectLst>
              <a:reflection blurRad="12700" stA="38000" endPos="28000" dist="5000" dir="5400000" sy="-100000" algn="bl" rotWithShape="0"/>
            </a:effectLst>
            <a:extLst>
              <a:ext uri="{53640926-AAD7-44D8-BBD7-CCE9431645EC}">
                <a14:shadowObscured xmlns:a14="http://schemas.microsoft.com/office/drawing/2010/main"/>
              </a:ext>
            </a:extLst>
          </p:spPr>
        </p:pic>
        <p:pic>
          <p:nvPicPr>
            <p:cNvPr id="22" name="Picture 21"/>
            <p:cNvPicPr/>
            <p:nvPr/>
          </p:nvPicPr>
          <p:blipFill>
            <a:blip r:embed="rId4"/>
            <a:stretch>
              <a:fillRect/>
            </a:stretch>
          </p:blipFill>
          <p:spPr>
            <a:xfrm>
              <a:off x="5068672" y="3973421"/>
              <a:ext cx="940490" cy="981982"/>
            </a:xfrm>
            <a:prstGeom prst="rect">
              <a:avLst/>
            </a:prstGeom>
          </p:spPr>
        </p:pic>
      </p:grpSp>
    </p:spTree>
    <p:extLst>
      <p:ext uri="{BB962C8B-B14F-4D97-AF65-F5344CB8AC3E}">
        <p14:creationId xmlns:p14="http://schemas.microsoft.com/office/powerpoint/2010/main" val="418562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miter lim="400000"/>
        </a:ln>
      </a:spPr>
      <a:bodyPr lIns="0" tIns="0" rIns="0" bIns="0" anchor="ctr"/>
      <a:lstStyle>
        <a:defPPr>
          <a:defRPr sz="3200">
            <a:solidFill>
              <a:srgbClr val="FFFFFF"/>
            </a:solidFill>
            <a:latin typeface="Helvetica Light"/>
            <a:ea typeface="Helvetica Light"/>
            <a:cs typeface="Helvetica Light"/>
            <a:sym typeface="Helvetica Light"/>
          </a:defRPr>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8336</TotalTime>
  <Words>472</Words>
  <Application>Microsoft Office PowerPoint</Application>
  <PresentationFormat>On-screen Show (4:3)</PresentationFormat>
  <Paragraphs>163</Paragraphs>
  <Slides>32</Slides>
  <Notes>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Arial</vt:lpstr>
      <vt:lpstr>Calibri</vt:lpstr>
      <vt:lpstr>Calibri Light</vt:lpstr>
      <vt:lpstr>Helvetica Light</vt:lpstr>
      <vt:lpstr>Kontrapunkt Bob Bold</vt:lpstr>
      <vt:lpstr>Open Sans Light</vt:lpstr>
      <vt:lpstr>Times New Roman</vt:lpstr>
      <vt:lpstr>平成明朝</vt:lpstr>
      <vt:lpstr>Office Theme</vt:lpstr>
      <vt:lpstr>PowerPoint Presentation</vt:lpstr>
      <vt:lpstr>PowerPoint Presentation</vt:lpstr>
      <vt:lpstr>Contents</vt:lpstr>
      <vt:lpstr>Aquaculture Production in the PH</vt:lpstr>
      <vt:lpstr>PowerPoint Presentation</vt:lpstr>
      <vt:lpstr>PowerPoint Presentation</vt:lpstr>
      <vt:lpstr>PowerPoint Presentation</vt:lpstr>
      <vt:lpstr>Study Site</vt:lpstr>
      <vt:lpstr>Study Site</vt:lpstr>
      <vt:lpstr>PowerPoint Presentation</vt:lpstr>
      <vt:lpstr>PowerPoint Presentation</vt:lpstr>
      <vt:lpstr>Layers Involved</vt:lpstr>
      <vt:lpstr>Layers Involved</vt:lpstr>
      <vt:lpstr>Layers Involved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Abandoned Fish Pond Classification</vt:lpstr>
      <vt:lpstr>PowerPoint Presentation</vt:lpstr>
      <vt:lpstr>Results</vt:lpstr>
      <vt:lpstr>Results</vt:lpstr>
      <vt:lpstr>Results</vt:lpstr>
      <vt:lpstr>PowerPoint Presentation</vt:lpstr>
      <vt:lpstr>Recommendations</vt:lpstr>
      <vt:lpstr>Acknowledgements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c:creator>
  <cp:lastModifiedBy>Mharkie Cabanlit</cp:lastModifiedBy>
  <cp:revision>1106</cp:revision>
  <dcterms:created xsi:type="dcterms:W3CDTF">2014-05-23T08:09:55Z</dcterms:created>
  <dcterms:modified xsi:type="dcterms:W3CDTF">2017-05-29T02:26:34Z</dcterms:modified>
</cp:coreProperties>
</file>